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handoutMasterIdLst>
    <p:handoutMasterId r:id="rId63"/>
  </p:handoutMasterIdLst>
  <p:sldIdLst>
    <p:sldId id="411" r:id="rId2"/>
    <p:sldId id="513" r:id="rId3"/>
    <p:sldId id="527" r:id="rId4"/>
    <p:sldId id="528" r:id="rId5"/>
    <p:sldId id="529" r:id="rId6"/>
    <p:sldId id="532" r:id="rId7"/>
    <p:sldId id="523" r:id="rId8"/>
    <p:sldId id="530" r:id="rId9"/>
    <p:sldId id="511" r:id="rId10"/>
    <p:sldId id="524" r:id="rId11"/>
    <p:sldId id="531" r:id="rId12"/>
    <p:sldId id="525" r:id="rId13"/>
    <p:sldId id="522" r:id="rId14"/>
    <p:sldId id="512" r:id="rId15"/>
    <p:sldId id="521" r:id="rId16"/>
    <p:sldId id="526" r:id="rId17"/>
    <p:sldId id="510" r:id="rId18"/>
    <p:sldId id="503" r:id="rId19"/>
    <p:sldId id="516" r:id="rId20"/>
    <p:sldId id="504" r:id="rId21"/>
    <p:sldId id="533" r:id="rId22"/>
    <p:sldId id="505" r:id="rId23"/>
    <p:sldId id="506" r:id="rId24"/>
    <p:sldId id="507" r:id="rId25"/>
    <p:sldId id="508" r:id="rId26"/>
    <p:sldId id="514" r:id="rId27"/>
    <p:sldId id="515" r:id="rId28"/>
    <p:sldId id="509" r:id="rId29"/>
    <p:sldId id="474" r:id="rId30"/>
    <p:sldId id="475" r:id="rId31"/>
    <p:sldId id="476" r:id="rId32"/>
    <p:sldId id="477" r:id="rId33"/>
    <p:sldId id="478" r:id="rId34"/>
    <p:sldId id="479" r:id="rId35"/>
    <p:sldId id="480" r:id="rId36"/>
    <p:sldId id="481" r:id="rId37"/>
    <p:sldId id="482" r:id="rId38"/>
    <p:sldId id="483" r:id="rId39"/>
    <p:sldId id="484" r:id="rId40"/>
    <p:sldId id="485" r:id="rId41"/>
    <p:sldId id="486" r:id="rId42"/>
    <p:sldId id="487" r:id="rId43"/>
    <p:sldId id="488" r:id="rId44"/>
    <p:sldId id="489" r:id="rId45"/>
    <p:sldId id="490" r:id="rId46"/>
    <p:sldId id="491" r:id="rId47"/>
    <p:sldId id="492" r:id="rId48"/>
    <p:sldId id="502" r:id="rId49"/>
    <p:sldId id="493" r:id="rId50"/>
    <p:sldId id="494" r:id="rId51"/>
    <p:sldId id="495" r:id="rId52"/>
    <p:sldId id="496" r:id="rId53"/>
    <p:sldId id="497" r:id="rId54"/>
    <p:sldId id="498" r:id="rId55"/>
    <p:sldId id="499" r:id="rId56"/>
    <p:sldId id="500" r:id="rId57"/>
    <p:sldId id="534" r:id="rId58"/>
    <p:sldId id="501" r:id="rId59"/>
    <p:sldId id="519" r:id="rId60"/>
    <p:sldId id="473"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A6FF"/>
    <a:srgbClr val="1EA0FF"/>
    <a:srgbClr val="FF00A7"/>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autoAdjust="0"/>
    <p:restoredTop sz="80105" autoAdjust="0"/>
  </p:normalViewPr>
  <p:slideViewPr>
    <p:cSldViewPr snapToObjects="1" showGuides="1">
      <p:cViewPr>
        <p:scale>
          <a:sx n="94" d="100"/>
          <a:sy n="94" d="100"/>
        </p:scale>
        <p:origin x="-1376" y="-80"/>
      </p:cViewPr>
      <p:guideLst>
        <p:guide orient="horz" pos="575"/>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6CB282-6870-9B44-8F73-C1D8E67E458C}" type="doc">
      <dgm:prSet loTypeId="urn:microsoft.com/office/officeart/2005/8/layout/process4" loCatId="" qsTypeId="urn:microsoft.com/office/officeart/2005/8/quickstyle/simple4" qsCatId="simple" csTypeId="urn:microsoft.com/office/officeart/2005/8/colors/accent1_2" csCatId="accent1" phldr="1"/>
      <dgm:spPr/>
      <dgm:t>
        <a:bodyPr/>
        <a:lstStyle/>
        <a:p>
          <a:endParaRPr lang="en-US"/>
        </a:p>
      </dgm:t>
    </dgm:pt>
    <dgm:pt modelId="{C19E0E20-1A6D-2C40-8EA6-1C3CB08D4B7E}">
      <dgm:prSet phldrT="[Text]" custT="1"/>
      <dgm:spPr>
        <a:solidFill>
          <a:schemeClr val="bg1">
            <a:lumMod val="50000"/>
          </a:schemeClr>
        </a:solidFill>
      </dgm:spPr>
      <dgm:t>
        <a:bodyPr/>
        <a:lstStyle/>
        <a:p>
          <a:r>
            <a:rPr lang="en-US" sz="2000" dirty="0" smtClean="0"/>
            <a:t>Initial Text</a:t>
          </a:r>
          <a:endParaRPr lang="en-US" sz="2000" dirty="0"/>
        </a:p>
      </dgm:t>
    </dgm:pt>
    <dgm:pt modelId="{7EB5026C-A004-EB4F-9218-49391DE77F34}" type="parTrans" cxnId="{B2AF7EEA-7C5B-1F45-9B6F-9485A3C16BF8}">
      <dgm:prSet/>
      <dgm:spPr/>
      <dgm:t>
        <a:bodyPr/>
        <a:lstStyle/>
        <a:p>
          <a:endParaRPr lang="en-US"/>
        </a:p>
      </dgm:t>
    </dgm:pt>
    <dgm:pt modelId="{21D65DE1-B660-7B46-B0BC-70F92B9F0703}" type="sibTrans" cxnId="{B2AF7EEA-7C5B-1F45-9B6F-9485A3C16BF8}">
      <dgm:prSet/>
      <dgm:spPr/>
      <dgm:t>
        <a:bodyPr/>
        <a:lstStyle/>
        <a:p>
          <a:endParaRPr lang="en-US"/>
        </a:p>
      </dgm:t>
    </dgm:pt>
    <dgm:pt modelId="{CD2A2E2A-8832-2940-8AA3-B6F68F5143C2}">
      <dgm:prSet phldrT="[Text]" custT="1"/>
      <dgm:spPr>
        <a:solidFill>
          <a:schemeClr val="bg1">
            <a:lumMod val="95000"/>
            <a:alpha val="90000"/>
          </a:schemeClr>
        </a:solidFill>
      </dgm:spPr>
      <dgm:t>
        <a:bodyPr/>
        <a:lstStyle/>
        <a:p>
          <a:r>
            <a:rPr lang="en-US" sz="1800" dirty="0" smtClean="0"/>
            <a:t>We are fifteen years into this new century.</a:t>
          </a:r>
          <a:endParaRPr lang="en-US" sz="1800" dirty="0"/>
        </a:p>
      </dgm:t>
    </dgm:pt>
    <dgm:pt modelId="{EF38F62C-213D-5543-B17C-902D9F2D1D08}" type="parTrans" cxnId="{8005D76A-F6A8-454B-B561-D4648B319E7B}">
      <dgm:prSet/>
      <dgm:spPr/>
      <dgm:t>
        <a:bodyPr/>
        <a:lstStyle/>
        <a:p>
          <a:endParaRPr lang="en-US"/>
        </a:p>
      </dgm:t>
    </dgm:pt>
    <dgm:pt modelId="{54CA1263-BD8A-3240-B565-BA103F028272}" type="sibTrans" cxnId="{8005D76A-F6A8-454B-B561-D4648B319E7B}">
      <dgm:prSet/>
      <dgm:spPr/>
      <dgm:t>
        <a:bodyPr/>
        <a:lstStyle/>
        <a:p>
          <a:endParaRPr lang="en-US"/>
        </a:p>
      </dgm:t>
    </dgm:pt>
    <dgm:pt modelId="{150FB16A-7112-6F47-A9C3-A2585C978E54}">
      <dgm:prSet phldrT="[Text]" custT="1"/>
      <dgm:spPr>
        <a:solidFill>
          <a:srgbClr val="7F7F7F"/>
        </a:solidFill>
      </dgm:spPr>
      <dgm:t>
        <a:bodyPr/>
        <a:lstStyle/>
        <a:p>
          <a:r>
            <a:rPr lang="en-US" sz="2000" dirty="0" smtClean="0"/>
            <a:t>Lowercase</a:t>
          </a:r>
          <a:endParaRPr lang="en-US" sz="2000" dirty="0"/>
        </a:p>
      </dgm:t>
    </dgm:pt>
    <dgm:pt modelId="{51139258-26F1-6941-B57E-1E82C5C2D59F}" type="parTrans" cxnId="{B85B0744-7E01-A943-9F0E-FE09EE9F5B84}">
      <dgm:prSet/>
      <dgm:spPr/>
      <dgm:t>
        <a:bodyPr/>
        <a:lstStyle/>
        <a:p>
          <a:endParaRPr lang="en-US"/>
        </a:p>
      </dgm:t>
    </dgm:pt>
    <dgm:pt modelId="{7130F29C-9105-4346-B9DF-34F091153E83}" type="sibTrans" cxnId="{B85B0744-7E01-A943-9F0E-FE09EE9F5B84}">
      <dgm:prSet/>
      <dgm:spPr/>
      <dgm:t>
        <a:bodyPr/>
        <a:lstStyle/>
        <a:p>
          <a:endParaRPr lang="en-US"/>
        </a:p>
      </dgm:t>
    </dgm:pt>
    <dgm:pt modelId="{23099698-D9F8-D04D-A3DE-460579CB1112}">
      <dgm:prSet phldrT="[Text]" custT="1"/>
      <dgm:spPr>
        <a:solidFill>
          <a:srgbClr val="F2F2F2">
            <a:alpha val="90000"/>
          </a:srgbClr>
        </a:solidFill>
      </dgm:spPr>
      <dgm:t>
        <a:bodyPr/>
        <a:lstStyle/>
        <a:p>
          <a:r>
            <a:rPr lang="en-US" sz="1800" dirty="0" smtClean="0"/>
            <a:t>we are fifteen years into this new century.</a:t>
          </a:r>
          <a:endParaRPr lang="en-US" sz="1800" dirty="0"/>
        </a:p>
      </dgm:t>
    </dgm:pt>
    <dgm:pt modelId="{0D93C746-B39B-1643-8E53-23FFD4145D07}" type="parTrans" cxnId="{82271E9E-3880-B844-B979-C2075A15698C}">
      <dgm:prSet/>
      <dgm:spPr/>
      <dgm:t>
        <a:bodyPr/>
        <a:lstStyle/>
        <a:p>
          <a:endParaRPr lang="en-US"/>
        </a:p>
      </dgm:t>
    </dgm:pt>
    <dgm:pt modelId="{8E71E1A5-C6CA-3E4F-9800-D973F56EC874}" type="sibTrans" cxnId="{82271E9E-3880-B844-B979-C2075A15698C}">
      <dgm:prSet/>
      <dgm:spPr/>
      <dgm:t>
        <a:bodyPr/>
        <a:lstStyle/>
        <a:p>
          <a:endParaRPr lang="en-US"/>
        </a:p>
      </dgm:t>
    </dgm:pt>
    <dgm:pt modelId="{154043D5-B9CB-B746-AC13-00EC9CC677CA}">
      <dgm:prSet phldrT="[Text]" custT="1"/>
      <dgm:spPr>
        <a:solidFill>
          <a:srgbClr val="7F7F7F"/>
        </a:solidFill>
      </dgm:spPr>
      <dgm:t>
        <a:bodyPr/>
        <a:lstStyle/>
        <a:p>
          <a:r>
            <a:rPr lang="en-US" sz="2000" dirty="0" smtClean="0"/>
            <a:t>Tokenize</a:t>
          </a:r>
          <a:endParaRPr lang="en-US" sz="2000" dirty="0"/>
        </a:p>
      </dgm:t>
    </dgm:pt>
    <dgm:pt modelId="{15F003FD-A85A-D143-A1C7-DF52CB3AA5E5}" type="parTrans" cxnId="{1B3C69CD-885F-D34B-A29E-959D55252A83}">
      <dgm:prSet/>
      <dgm:spPr/>
      <dgm:t>
        <a:bodyPr/>
        <a:lstStyle/>
        <a:p>
          <a:endParaRPr lang="en-US"/>
        </a:p>
      </dgm:t>
    </dgm:pt>
    <dgm:pt modelId="{0A31F1CA-2FDB-E443-A1FA-4C46649FE6FC}" type="sibTrans" cxnId="{1B3C69CD-885F-D34B-A29E-959D55252A83}">
      <dgm:prSet/>
      <dgm:spPr/>
      <dgm:t>
        <a:bodyPr/>
        <a:lstStyle/>
        <a:p>
          <a:endParaRPr lang="en-US"/>
        </a:p>
      </dgm:t>
    </dgm:pt>
    <dgm:pt modelId="{A2C5F21A-7D20-5245-A84C-994FC408C93D}">
      <dgm:prSet phldrT="[Text]" custT="1"/>
      <dgm:spPr>
        <a:solidFill>
          <a:srgbClr val="F2F2F2">
            <a:alpha val="90000"/>
          </a:srgbClr>
        </a:solidFill>
      </dgm:spPr>
      <dgm:t>
        <a:bodyPr/>
        <a:lstStyle/>
        <a:p>
          <a:r>
            <a:rPr lang="en-US" sz="1800" dirty="0" smtClean="0"/>
            <a:t>we | are | fifteen | years | into | this | new | century | .</a:t>
          </a:r>
          <a:endParaRPr lang="en-US" sz="1800" dirty="0"/>
        </a:p>
      </dgm:t>
    </dgm:pt>
    <dgm:pt modelId="{19A34214-7F0C-F44B-BBB9-800C4FDD67E3}" type="parTrans" cxnId="{2C83D538-B251-9044-B8D2-F7192B9930AE}">
      <dgm:prSet/>
      <dgm:spPr/>
      <dgm:t>
        <a:bodyPr/>
        <a:lstStyle/>
        <a:p>
          <a:endParaRPr lang="en-US"/>
        </a:p>
      </dgm:t>
    </dgm:pt>
    <dgm:pt modelId="{9B7DA85A-F49D-614A-9791-FC248E29F370}" type="sibTrans" cxnId="{2C83D538-B251-9044-B8D2-F7192B9930AE}">
      <dgm:prSet/>
      <dgm:spPr/>
      <dgm:t>
        <a:bodyPr/>
        <a:lstStyle/>
        <a:p>
          <a:endParaRPr lang="en-US"/>
        </a:p>
      </dgm:t>
    </dgm:pt>
    <dgm:pt modelId="{5BCACAF4-E386-704A-92C5-6F550B8A3E24}">
      <dgm:prSet phldrT="[Text]" custT="1"/>
      <dgm:spPr>
        <a:solidFill>
          <a:srgbClr val="7F7F7F">
            <a:alpha val="90000"/>
          </a:srgbClr>
        </a:solidFill>
      </dgm:spPr>
      <dgm:t>
        <a:bodyPr/>
        <a:lstStyle/>
        <a:p>
          <a:r>
            <a:rPr lang="en-US" sz="1800" dirty="0" smtClean="0"/>
            <a:t>Stem</a:t>
          </a:r>
          <a:endParaRPr lang="en-US" sz="1800" dirty="0"/>
        </a:p>
      </dgm:t>
    </dgm:pt>
    <dgm:pt modelId="{24B737DF-F930-084F-9422-C08243A7419E}" type="parTrans" cxnId="{B06A739C-4B3F-6147-B0E4-FB54F1D621E2}">
      <dgm:prSet/>
      <dgm:spPr/>
      <dgm:t>
        <a:bodyPr/>
        <a:lstStyle/>
        <a:p>
          <a:endParaRPr lang="en-US"/>
        </a:p>
      </dgm:t>
    </dgm:pt>
    <dgm:pt modelId="{31674FD4-B889-A043-B8DC-D28C5738B8BF}" type="sibTrans" cxnId="{B06A739C-4B3F-6147-B0E4-FB54F1D621E2}">
      <dgm:prSet/>
      <dgm:spPr/>
      <dgm:t>
        <a:bodyPr/>
        <a:lstStyle/>
        <a:p>
          <a:endParaRPr lang="en-US"/>
        </a:p>
      </dgm:t>
    </dgm:pt>
    <dgm:pt modelId="{6BE79E70-AC76-B041-8463-40D9D843AFD7}">
      <dgm:prSet phldrT="[Text]" custT="1"/>
      <dgm:spPr>
        <a:solidFill>
          <a:srgbClr val="F2F2F2">
            <a:alpha val="90000"/>
          </a:srgbClr>
        </a:solidFill>
      </dgm:spPr>
      <dgm:t>
        <a:bodyPr/>
        <a:lstStyle/>
        <a:p>
          <a:r>
            <a:rPr lang="en-US" sz="1800" dirty="0" smtClean="0"/>
            <a:t>we | are | fifteen | year | into | </a:t>
          </a:r>
          <a:r>
            <a:rPr lang="en-US" sz="1800" dirty="0" err="1" smtClean="0"/>
            <a:t>thi</a:t>
          </a:r>
          <a:r>
            <a:rPr lang="en-US" sz="1800" dirty="0" smtClean="0"/>
            <a:t> | new | </a:t>
          </a:r>
          <a:r>
            <a:rPr lang="en-US" sz="1800" dirty="0" err="1" smtClean="0"/>
            <a:t>centuri</a:t>
          </a:r>
          <a:r>
            <a:rPr lang="en-US" sz="1800" dirty="0" smtClean="0"/>
            <a:t> | .</a:t>
          </a:r>
          <a:endParaRPr lang="en-US" sz="1800" dirty="0"/>
        </a:p>
      </dgm:t>
    </dgm:pt>
    <dgm:pt modelId="{3D4CFE06-292E-7647-ABFD-737002872D46}" type="parTrans" cxnId="{49601D1C-23C8-3740-89DE-7D2EA850FE3A}">
      <dgm:prSet/>
      <dgm:spPr/>
      <dgm:t>
        <a:bodyPr/>
        <a:lstStyle/>
        <a:p>
          <a:endParaRPr lang="en-US"/>
        </a:p>
      </dgm:t>
    </dgm:pt>
    <dgm:pt modelId="{CFAFA12D-71BE-BD4B-AC5E-76F9DF96E214}" type="sibTrans" cxnId="{49601D1C-23C8-3740-89DE-7D2EA850FE3A}">
      <dgm:prSet/>
      <dgm:spPr/>
      <dgm:t>
        <a:bodyPr/>
        <a:lstStyle/>
        <a:p>
          <a:endParaRPr lang="en-US"/>
        </a:p>
      </dgm:t>
    </dgm:pt>
    <dgm:pt modelId="{57A6AA1E-FFFC-C84B-B3E7-71B3B8173331}">
      <dgm:prSet phldrT="[Text]" custT="1"/>
      <dgm:spPr>
        <a:solidFill>
          <a:srgbClr val="7F7F7F">
            <a:alpha val="90000"/>
          </a:srgbClr>
        </a:solidFill>
      </dgm:spPr>
      <dgm:t>
        <a:bodyPr/>
        <a:lstStyle/>
        <a:p>
          <a:r>
            <a:rPr lang="en-US" sz="1800" dirty="0" smtClean="0"/>
            <a:t>Stop Word Removal</a:t>
          </a:r>
          <a:endParaRPr lang="en-US" sz="1800" dirty="0"/>
        </a:p>
      </dgm:t>
    </dgm:pt>
    <dgm:pt modelId="{EF427818-B04C-1D4B-81BF-52586C09B47B}" type="parTrans" cxnId="{91505134-592C-8549-85F9-D38706C78F6B}">
      <dgm:prSet/>
      <dgm:spPr/>
      <dgm:t>
        <a:bodyPr/>
        <a:lstStyle/>
        <a:p>
          <a:endParaRPr lang="en-US"/>
        </a:p>
      </dgm:t>
    </dgm:pt>
    <dgm:pt modelId="{2FA4971C-FAB9-F84E-BAF2-4CC8E37AE235}" type="sibTrans" cxnId="{91505134-592C-8549-85F9-D38706C78F6B}">
      <dgm:prSet/>
      <dgm:spPr/>
      <dgm:t>
        <a:bodyPr/>
        <a:lstStyle/>
        <a:p>
          <a:endParaRPr lang="en-US"/>
        </a:p>
      </dgm:t>
    </dgm:pt>
    <dgm:pt modelId="{D5C5B096-E984-1E48-9684-59203725DB6C}">
      <dgm:prSet phldrT="[Text]" custT="1"/>
      <dgm:spPr>
        <a:solidFill>
          <a:srgbClr val="F2F2F2">
            <a:alpha val="90000"/>
          </a:srgbClr>
        </a:solidFill>
      </dgm:spPr>
      <dgm:t>
        <a:bodyPr/>
        <a:lstStyle/>
        <a:p>
          <a:r>
            <a:rPr lang="en-US" sz="1800" dirty="0" smtClean="0"/>
            <a:t>we | are | fifteen | year | into | new | </a:t>
          </a:r>
          <a:r>
            <a:rPr lang="en-US" sz="1800" dirty="0" err="1" smtClean="0"/>
            <a:t>centuri</a:t>
          </a:r>
          <a:r>
            <a:rPr lang="en-US" sz="1800" dirty="0" smtClean="0"/>
            <a:t> </a:t>
          </a:r>
          <a:endParaRPr lang="en-US" sz="1800" dirty="0"/>
        </a:p>
      </dgm:t>
    </dgm:pt>
    <dgm:pt modelId="{D3DBCBE0-D30B-D84A-82CF-E00395AFB0D6}" type="parTrans" cxnId="{BCF1ABDD-1BE9-A449-904C-D56B7165340F}">
      <dgm:prSet/>
      <dgm:spPr/>
      <dgm:t>
        <a:bodyPr/>
        <a:lstStyle/>
        <a:p>
          <a:endParaRPr lang="en-US"/>
        </a:p>
      </dgm:t>
    </dgm:pt>
    <dgm:pt modelId="{1B092C06-6163-764D-A34F-80A55DA608D6}" type="sibTrans" cxnId="{BCF1ABDD-1BE9-A449-904C-D56B7165340F}">
      <dgm:prSet/>
      <dgm:spPr/>
      <dgm:t>
        <a:bodyPr/>
        <a:lstStyle/>
        <a:p>
          <a:endParaRPr lang="en-US"/>
        </a:p>
      </dgm:t>
    </dgm:pt>
    <dgm:pt modelId="{5AD33F7D-A919-F34B-9DA5-5AEE39A54E3B}" type="pres">
      <dgm:prSet presAssocID="{8E6CB282-6870-9B44-8F73-C1D8E67E458C}" presName="Name0" presStyleCnt="0">
        <dgm:presLayoutVars>
          <dgm:dir/>
          <dgm:animLvl val="lvl"/>
          <dgm:resizeHandles val="exact"/>
        </dgm:presLayoutVars>
      </dgm:prSet>
      <dgm:spPr/>
      <dgm:t>
        <a:bodyPr/>
        <a:lstStyle/>
        <a:p>
          <a:endParaRPr lang="en-US"/>
        </a:p>
      </dgm:t>
    </dgm:pt>
    <dgm:pt modelId="{A7B9A573-B343-9D47-BCAD-4C06674D627C}" type="pres">
      <dgm:prSet presAssocID="{57A6AA1E-FFFC-C84B-B3E7-71B3B8173331}" presName="boxAndChildren" presStyleCnt="0"/>
      <dgm:spPr/>
    </dgm:pt>
    <dgm:pt modelId="{BEFBC435-A7FF-4840-AE00-B86B4B2D6D74}" type="pres">
      <dgm:prSet presAssocID="{57A6AA1E-FFFC-C84B-B3E7-71B3B8173331}" presName="parentTextBox" presStyleLbl="node1" presStyleIdx="0" presStyleCnt="5"/>
      <dgm:spPr/>
      <dgm:t>
        <a:bodyPr/>
        <a:lstStyle/>
        <a:p>
          <a:endParaRPr lang="en-US"/>
        </a:p>
      </dgm:t>
    </dgm:pt>
    <dgm:pt modelId="{E2E6364D-3209-9543-8C57-7A0D3B287082}" type="pres">
      <dgm:prSet presAssocID="{57A6AA1E-FFFC-C84B-B3E7-71B3B8173331}" presName="entireBox" presStyleLbl="node1" presStyleIdx="0" presStyleCnt="5"/>
      <dgm:spPr/>
      <dgm:t>
        <a:bodyPr/>
        <a:lstStyle/>
        <a:p>
          <a:endParaRPr lang="en-US"/>
        </a:p>
      </dgm:t>
    </dgm:pt>
    <dgm:pt modelId="{3045113C-6411-3148-80B4-C321B7E253D6}" type="pres">
      <dgm:prSet presAssocID="{57A6AA1E-FFFC-C84B-B3E7-71B3B8173331}" presName="descendantBox" presStyleCnt="0"/>
      <dgm:spPr/>
    </dgm:pt>
    <dgm:pt modelId="{8DFB662E-AD53-4047-9448-80D27422DCAA}" type="pres">
      <dgm:prSet presAssocID="{D5C5B096-E984-1E48-9684-59203725DB6C}" presName="childTextBox" presStyleLbl="fgAccFollowNode1" presStyleIdx="0" presStyleCnt="5">
        <dgm:presLayoutVars>
          <dgm:bulletEnabled val="1"/>
        </dgm:presLayoutVars>
      </dgm:prSet>
      <dgm:spPr/>
      <dgm:t>
        <a:bodyPr/>
        <a:lstStyle/>
        <a:p>
          <a:endParaRPr lang="en-US"/>
        </a:p>
      </dgm:t>
    </dgm:pt>
    <dgm:pt modelId="{FE8F15D6-5619-DC4C-8C7B-82CF2557FF74}" type="pres">
      <dgm:prSet presAssocID="{31674FD4-B889-A043-B8DC-D28C5738B8BF}" presName="sp" presStyleCnt="0"/>
      <dgm:spPr/>
    </dgm:pt>
    <dgm:pt modelId="{7076BF7D-661A-C54E-838A-30CA2918C1E1}" type="pres">
      <dgm:prSet presAssocID="{5BCACAF4-E386-704A-92C5-6F550B8A3E24}" presName="arrowAndChildren" presStyleCnt="0"/>
      <dgm:spPr/>
    </dgm:pt>
    <dgm:pt modelId="{16845DB3-58EF-504B-8D8A-D5E49952F9FD}" type="pres">
      <dgm:prSet presAssocID="{5BCACAF4-E386-704A-92C5-6F550B8A3E24}" presName="parentTextArrow" presStyleLbl="node1" presStyleIdx="0" presStyleCnt="5"/>
      <dgm:spPr/>
      <dgm:t>
        <a:bodyPr/>
        <a:lstStyle/>
        <a:p>
          <a:endParaRPr lang="en-US"/>
        </a:p>
      </dgm:t>
    </dgm:pt>
    <dgm:pt modelId="{8CD80D99-5F64-A046-BBD6-DF5FDE6FDABC}" type="pres">
      <dgm:prSet presAssocID="{5BCACAF4-E386-704A-92C5-6F550B8A3E24}" presName="arrow" presStyleLbl="node1" presStyleIdx="1" presStyleCnt="5"/>
      <dgm:spPr/>
      <dgm:t>
        <a:bodyPr/>
        <a:lstStyle/>
        <a:p>
          <a:endParaRPr lang="en-US"/>
        </a:p>
      </dgm:t>
    </dgm:pt>
    <dgm:pt modelId="{B525048B-F63F-764F-AA2D-39632E1E692D}" type="pres">
      <dgm:prSet presAssocID="{5BCACAF4-E386-704A-92C5-6F550B8A3E24}" presName="descendantArrow" presStyleCnt="0"/>
      <dgm:spPr/>
    </dgm:pt>
    <dgm:pt modelId="{C4E1C2F4-BA14-5548-9B97-DB4A34A49896}" type="pres">
      <dgm:prSet presAssocID="{6BE79E70-AC76-B041-8463-40D9D843AFD7}" presName="childTextArrow" presStyleLbl="fgAccFollowNode1" presStyleIdx="1" presStyleCnt="5">
        <dgm:presLayoutVars>
          <dgm:bulletEnabled val="1"/>
        </dgm:presLayoutVars>
      </dgm:prSet>
      <dgm:spPr/>
      <dgm:t>
        <a:bodyPr/>
        <a:lstStyle/>
        <a:p>
          <a:endParaRPr lang="en-US"/>
        </a:p>
      </dgm:t>
    </dgm:pt>
    <dgm:pt modelId="{5E9448E9-FE30-ED43-AAD8-8DCC3F17F959}" type="pres">
      <dgm:prSet presAssocID="{0A31F1CA-2FDB-E443-A1FA-4C46649FE6FC}" presName="sp" presStyleCnt="0"/>
      <dgm:spPr/>
    </dgm:pt>
    <dgm:pt modelId="{971FBFAA-E257-3B43-9C70-9A3F10FFDFB1}" type="pres">
      <dgm:prSet presAssocID="{154043D5-B9CB-B746-AC13-00EC9CC677CA}" presName="arrowAndChildren" presStyleCnt="0"/>
      <dgm:spPr/>
    </dgm:pt>
    <dgm:pt modelId="{96CBCD27-7D01-9949-BF34-72C67C73E78B}" type="pres">
      <dgm:prSet presAssocID="{154043D5-B9CB-B746-AC13-00EC9CC677CA}" presName="parentTextArrow" presStyleLbl="node1" presStyleIdx="1" presStyleCnt="5"/>
      <dgm:spPr/>
      <dgm:t>
        <a:bodyPr/>
        <a:lstStyle/>
        <a:p>
          <a:endParaRPr lang="en-US"/>
        </a:p>
      </dgm:t>
    </dgm:pt>
    <dgm:pt modelId="{A6FD45E2-921B-7945-ABB3-096DEB7113F8}" type="pres">
      <dgm:prSet presAssocID="{154043D5-B9CB-B746-AC13-00EC9CC677CA}" presName="arrow" presStyleLbl="node1" presStyleIdx="2" presStyleCnt="5"/>
      <dgm:spPr/>
      <dgm:t>
        <a:bodyPr/>
        <a:lstStyle/>
        <a:p>
          <a:endParaRPr lang="en-US"/>
        </a:p>
      </dgm:t>
    </dgm:pt>
    <dgm:pt modelId="{C32187CE-91C0-BC4E-8392-7343CEFC4AD6}" type="pres">
      <dgm:prSet presAssocID="{154043D5-B9CB-B746-AC13-00EC9CC677CA}" presName="descendantArrow" presStyleCnt="0"/>
      <dgm:spPr/>
    </dgm:pt>
    <dgm:pt modelId="{5CD23ACD-38A2-5A4E-9DA1-421302E39EC4}" type="pres">
      <dgm:prSet presAssocID="{A2C5F21A-7D20-5245-A84C-994FC408C93D}" presName="childTextArrow" presStyleLbl="fgAccFollowNode1" presStyleIdx="2" presStyleCnt="5">
        <dgm:presLayoutVars>
          <dgm:bulletEnabled val="1"/>
        </dgm:presLayoutVars>
      </dgm:prSet>
      <dgm:spPr/>
      <dgm:t>
        <a:bodyPr/>
        <a:lstStyle/>
        <a:p>
          <a:endParaRPr lang="en-US"/>
        </a:p>
      </dgm:t>
    </dgm:pt>
    <dgm:pt modelId="{3FCA26A2-40F0-1B42-83B7-9DA0754609D7}" type="pres">
      <dgm:prSet presAssocID="{7130F29C-9105-4346-B9DF-34F091153E83}" presName="sp" presStyleCnt="0"/>
      <dgm:spPr/>
    </dgm:pt>
    <dgm:pt modelId="{7482EAE3-7E67-8048-8074-7CE1E8F54524}" type="pres">
      <dgm:prSet presAssocID="{150FB16A-7112-6F47-A9C3-A2585C978E54}" presName="arrowAndChildren" presStyleCnt="0"/>
      <dgm:spPr/>
    </dgm:pt>
    <dgm:pt modelId="{F9888213-C7A7-6F47-BD21-AB724E5ED417}" type="pres">
      <dgm:prSet presAssocID="{150FB16A-7112-6F47-A9C3-A2585C978E54}" presName="parentTextArrow" presStyleLbl="node1" presStyleIdx="2" presStyleCnt="5"/>
      <dgm:spPr/>
      <dgm:t>
        <a:bodyPr/>
        <a:lstStyle/>
        <a:p>
          <a:endParaRPr lang="en-US"/>
        </a:p>
      </dgm:t>
    </dgm:pt>
    <dgm:pt modelId="{9551736F-37C9-A248-A2EB-86ACECAA8E07}" type="pres">
      <dgm:prSet presAssocID="{150FB16A-7112-6F47-A9C3-A2585C978E54}" presName="arrow" presStyleLbl="node1" presStyleIdx="3" presStyleCnt="5"/>
      <dgm:spPr/>
      <dgm:t>
        <a:bodyPr/>
        <a:lstStyle/>
        <a:p>
          <a:endParaRPr lang="en-US"/>
        </a:p>
      </dgm:t>
    </dgm:pt>
    <dgm:pt modelId="{2266604C-C93B-A448-9F1C-CC3614E0E99A}" type="pres">
      <dgm:prSet presAssocID="{150FB16A-7112-6F47-A9C3-A2585C978E54}" presName="descendantArrow" presStyleCnt="0"/>
      <dgm:spPr/>
    </dgm:pt>
    <dgm:pt modelId="{6990328F-BA34-9A43-B65A-2092D51973FF}" type="pres">
      <dgm:prSet presAssocID="{23099698-D9F8-D04D-A3DE-460579CB1112}" presName="childTextArrow" presStyleLbl="fgAccFollowNode1" presStyleIdx="3" presStyleCnt="5">
        <dgm:presLayoutVars>
          <dgm:bulletEnabled val="1"/>
        </dgm:presLayoutVars>
      </dgm:prSet>
      <dgm:spPr/>
      <dgm:t>
        <a:bodyPr/>
        <a:lstStyle/>
        <a:p>
          <a:endParaRPr lang="en-US"/>
        </a:p>
      </dgm:t>
    </dgm:pt>
    <dgm:pt modelId="{BD218BA1-4AB5-FF4E-9321-00E606740C5F}" type="pres">
      <dgm:prSet presAssocID="{21D65DE1-B660-7B46-B0BC-70F92B9F0703}" presName="sp" presStyleCnt="0"/>
      <dgm:spPr/>
    </dgm:pt>
    <dgm:pt modelId="{DB45DDEC-4064-9E41-BBAB-125CB55E658A}" type="pres">
      <dgm:prSet presAssocID="{C19E0E20-1A6D-2C40-8EA6-1C3CB08D4B7E}" presName="arrowAndChildren" presStyleCnt="0"/>
      <dgm:spPr/>
    </dgm:pt>
    <dgm:pt modelId="{E4E0958B-45C8-1E4C-9693-5FAD4E7818D4}" type="pres">
      <dgm:prSet presAssocID="{C19E0E20-1A6D-2C40-8EA6-1C3CB08D4B7E}" presName="parentTextArrow" presStyleLbl="node1" presStyleIdx="3" presStyleCnt="5"/>
      <dgm:spPr/>
      <dgm:t>
        <a:bodyPr/>
        <a:lstStyle/>
        <a:p>
          <a:endParaRPr lang="en-US"/>
        </a:p>
      </dgm:t>
    </dgm:pt>
    <dgm:pt modelId="{69FFADDA-A117-1A4E-8F80-5F3255108BAD}" type="pres">
      <dgm:prSet presAssocID="{C19E0E20-1A6D-2C40-8EA6-1C3CB08D4B7E}" presName="arrow" presStyleLbl="node1" presStyleIdx="4" presStyleCnt="5"/>
      <dgm:spPr/>
      <dgm:t>
        <a:bodyPr/>
        <a:lstStyle/>
        <a:p>
          <a:endParaRPr lang="en-US"/>
        </a:p>
      </dgm:t>
    </dgm:pt>
    <dgm:pt modelId="{041FC648-4C26-594F-9638-C5ECDDF0D162}" type="pres">
      <dgm:prSet presAssocID="{C19E0E20-1A6D-2C40-8EA6-1C3CB08D4B7E}" presName="descendantArrow" presStyleCnt="0"/>
      <dgm:spPr/>
    </dgm:pt>
    <dgm:pt modelId="{F873EA22-AA38-FC4E-96F6-428078B9A277}" type="pres">
      <dgm:prSet presAssocID="{CD2A2E2A-8832-2940-8AA3-B6F68F5143C2}" presName="childTextArrow" presStyleLbl="fgAccFollowNode1" presStyleIdx="4" presStyleCnt="5">
        <dgm:presLayoutVars>
          <dgm:bulletEnabled val="1"/>
        </dgm:presLayoutVars>
      </dgm:prSet>
      <dgm:spPr/>
      <dgm:t>
        <a:bodyPr/>
        <a:lstStyle/>
        <a:p>
          <a:endParaRPr lang="en-US"/>
        </a:p>
      </dgm:t>
    </dgm:pt>
  </dgm:ptLst>
  <dgm:cxnLst>
    <dgm:cxn modelId="{A3FC49D5-AB48-7147-BB15-9E3E322B09FB}" type="presOf" srcId="{C19E0E20-1A6D-2C40-8EA6-1C3CB08D4B7E}" destId="{69FFADDA-A117-1A4E-8F80-5F3255108BAD}" srcOrd="1" destOrd="0" presId="urn:microsoft.com/office/officeart/2005/8/layout/process4"/>
    <dgm:cxn modelId="{9C5CCF17-C908-7847-8CE8-EAC3C747F426}" type="presOf" srcId="{CD2A2E2A-8832-2940-8AA3-B6F68F5143C2}" destId="{F873EA22-AA38-FC4E-96F6-428078B9A277}" srcOrd="0" destOrd="0" presId="urn:microsoft.com/office/officeart/2005/8/layout/process4"/>
    <dgm:cxn modelId="{1B3C69CD-885F-D34B-A29E-959D55252A83}" srcId="{8E6CB282-6870-9B44-8F73-C1D8E67E458C}" destId="{154043D5-B9CB-B746-AC13-00EC9CC677CA}" srcOrd="2" destOrd="0" parTransId="{15F003FD-A85A-D143-A1C7-DF52CB3AA5E5}" sibTransId="{0A31F1CA-2FDB-E443-A1FA-4C46649FE6FC}"/>
    <dgm:cxn modelId="{B06A739C-4B3F-6147-B0E4-FB54F1D621E2}" srcId="{8E6CB282-6870-9B44-8F73-C1D8E67E458C}" destId="{5BCACAF4-E386-704A-92C5-6F550B8A3E24}" srcOrd="3" destOrd="0" parTransId="{24B737DF-F930-084F-9422-C08243A7419E}" sibTransId="{31674FD4-B889-A043-B8DC-D28C5738B8BF}"/>
    <dgm:cxn modelId="{8BDB24B6-267C-2B4A-8FA6-9CCB58A33F3C}" type="presOf" srcId="{23099698-D9F8-D04D-A3DE-460579CB1112}" destId="{6990328F-BA34-9A43-B65A-2092D51973FF}" srcOrd="0" destOrd="0" presId="urn:microsoft.com/office/officeart/2005/8/layout/process4"/>
    <dgm:cxn modelId="{25F758E7-3870-934E-B281-868F79DBF9AF}" type="presOf" srcId="{8E6CB282-6870-9B44-8F73-C1D8E67E458C}" destId="{5AD33F7D-A919-F34B-9DA5-5AEE39A54E3B}" srcOrd="0" destOrd="0" presId="urn:microsoft.com/office/officeart/2005/8/layout/process4"/>
    <dgm:cxn modelId="{82271E9E-3880-B844-B979-C2075A15698C}" srcId="{150FB16A-7112-6F47-A9C3-A2585C978E54}" destId="{23099698-D9F8-D04D-A3DE-460579CB1112}" srcOrd="0" destOrd="0" parTransId="{0D93C746-B39B-1643-8E53-23FFD4145D07}" sibTransId="{8E71E1A5-C6CA-3E4F-9800-D973F56EC874}"/>
    <dgm:cxn modelId="{2C83D538-B251-9044-B8D2-F7192B9930AE}" srcId="{154043D5-B9CB-B746-AC13-00EC9CC677CA}" destId="{A2C5F21A-7D20-5245-A84C-994FC408C93D}" srcOrd="0" destOrd="0" parTransId="{19A34214-7F0C-F44B-BBB9-800C4FDD67E3}" sibTransId="{9B7DA85A-F49D-614A-9791-FC248E29F370}"/>
    <dgm:cxn modelId="{2CABB2F0-68B8-A649-91F8-88576009FE82}" type="presOf" srcId="{D5C5B096-E984-1E48-9684-59203725DB6C}" destId="{8DFB662E-AD53-4047-9448-80D27422DCAA}" srcOrd="0" destOrd="0" presId="urn:microsoft.com/office/officeart/2005/8/layout/process4"/>
    <dgm:cxn modelId="{B85B0744-7E01-A943-9F0E-FE09EE9F5B84}" srcId="{8E6CB282-6870-9B44-8F73-C1D8E67E458C}" destId="{150FB16A-7112-6F47-A9C3-A2585C978E54}" srcOrd="1" destOrd="0" parTransId="{51139258-26F1-6941-B57E-1E82C5C2D59F}" sibTransId="{7130F29C-9105-4346-B9DF-34F091153E83}"/>
    <dgm:cxn modelId="{325AD150-4BD8-654B-A1DD-5EFD93F7263A}" type="presOf" srcId="{150FB16A-7112-6F47-A9C3-A2585C978E54}" destId="{9551736F-37C9-A248-A2EB-86ACECAA8E07}" srcOrd="1" destOrd="0" presId="urn:microsoft.com/office/officeart/2005/8/layout/process4"/>
    <dgm:cxn modelId="{B2AF7EEA-7C5B-1F45-9B6F-9485A3C16BF8}" srcId="{8E6CB282-6870-9B44-8F73-C1D8E67E458C}" destId="{C19E0E20-1A6D-2C40-8EA6-1C3CB08D4B7E}" srcOrd="0" destOrd="0" parTransId="{7EB5026C-A004-EB4F-9218-49391DE77F34}" sibTransId="{21D65DE1-B660-7B46-B0BC-70F92B9F0703}"/>
    <dgm:cxn modelId="{BCF1ABDD-1BE9-A449-904C-D56B7165340F}" srcId="{57A6AA1E-FFFC-C84B-B3E7-71B3B8173331}" destId="{D5C5B096-E984-1E48-9684-59203725DB6C}" srcOrd="0" destOrd="0" parTransId="{D3DBCBE0-D30B-D84A-82CF-E00395AFB0D6}" sibTransId="{1B092C06-6163-764D-A34F-80A55DA608D6}"/>
    <dgm:cxn modelId="{8005D76A-F6A8-454B-B561-D4648B319E7B}" srcId="{C19E0E20-1A6D-2C40-8EA6-1C3CB08D4B7E}" destId="{CD2A2E2A-8832-2940-8AA3-B6F68F5143C2}" srcOrd="0" destOrd="0" parTransId="{EF38F62C-213D-5543-B17C-902D9F2D1D08}" sibTransId="{54CA1263-BD8A-3240-B565-BA103F028272}"/>
    <dgm:cxn modelId="{A823F6CC-A1B2-2946-AB6A-D45B923B9E58}" type="presOf" srcId="{A2C5F21A-7D20-5245-A84C-994FC408C93D}" destId="{5CD23ACD-38A2-5A4E-9DA1-421302E39EC4}" srcOrd="0" destOrd="0" presId="urn:microsoft.com/office/officeart/2005/8/layout/process4"/>
    <dgm:cxn modelId="{34152348-8B35-E546-A93D-F014F9039E75}" type="presOf" srcId="{150FB16A-7112-6F47-A9C3-A2585C978E54}" destId="{F9888213-C7A7-6F47-BD21-AB724E5ED417}" srcOrd="0" destOrd="0" presId="urn:microsoft.com/office/officeart/2005/8/layout/process4"/>
    <dgm:cxn modelId="{91505134-592C-8549-85F9-D38706C78F6B}" srcId="{8E6CB282-6870-9B44-8F73-C1D8E67E458C}" destId="{57A6AA1E-FFFC-C84B-B3E7-71B3B8173331}" srcOrd="4" destOrd="0" parTransId="{EF427818-B04C-1D4B-81BF-52586C09B47B}" sibTransId="{2FA4971C-FAB9-F84E-BAF2-4CC8E37AE235}"/>
    <dgm:cxn modelId="{49601D1C-23C8-3740-89DE-7D2EA850FE3A}" srcId="{5BCACAF4-E386-704A-92C5-6F550B8A3E24}" destId="{6BE79E70-AC76-B041-8463-40D9D843AFD7}" srcOrd="0" destOrd="0" parTransId="{3D4CFE06-292E-7647-ABFD-737002872D46}" sibTransId="{CFAFA12D-71BE-BD4B-AC5E-76F9DF96E214}"/>
    <dgm:cxn modelId="{849743CD-AACD-C04B-8F03-87FA503D589D}" type="presOf" srcId="{5BCACAF4-E386-704A-92C5-6F550B8A3E24}" destId="{8CD80D99-5F64-A046-BBD6-DF5FDE6FDABC}" srcOrd="1" destOrd="0" presId="urn:microsoft.com/office/officeart/2005/8/layout/process4"/>
    <dgm:cxn modelId="{37DD0C0C-FCAC-6147-BF5A-D40A53951ED8}" type="presOf" srcId="{154043D5-B9CB-B746-AC13-00EC9CC677CA}" destId="{96CBCD27-7D01-9949-BF34-72C67C73E78B}" srcOrd="0" destOrd="0" presId="urn:microsoft.com/office/officeart/2005/8/layout/process4"/>
    <dgm:cxn modelId="{888ABFE0-F145-5F40-9221-AD9D590A912C}" type="presOf" srcId="{154043D5-B9CB-B746-AC13-00EC9CC677CA}" destId="{A6FD45E2-921B-7945-ABB3-096DEB7113F8}" srcOrd="1" destOrd="0" presId="urn:microsoft.com/office/officeart/2005/8/layout/process4"/>
    <dgm:cxn modelId="{9B581342-0449-3645-90C7-203CAE31451C}" type="presOf" srcId="{6BE79E70-AC76-B041-8463-40D9D843AFD7}" destId="{C4E1C2F4-BA14-5548-9B97-DB4A34A49896}" srcOrd="0" destOrd="0" presId="urn:microsoft.com/office/officeart/2005/8/layout/process4"/>
    <dgm:cxn modelId="{707AE9D7-B338-7540-B887-57A1E35812D4}" type="presOf" srcId="{5BCACAF4-E386-704A-92C5-6F550B8A3E24}" destId="{16845DB3-58EF-504B-8D8A-D5E49952F9FD}" srcOrd="0" destOrd="0" presId="urn:microsoft.com/office/officeart/2005/8/layout/process4"/>
    <dgm:cxn modelId="{10BD77C1-CAAE-D949-9822-FB7C67B4ECF8}" type="presOf" srcId="{C19E0E20-1A6D-2C40-8EA6-1C3CB08D4B7E}" destId="{E4E0958B-45C8-1E4C-9693-5FAD4E7818D4}" srcOrd="0" destOrd="0" presId="urn:microsoft.com/office/officeart/2005/8/layout/process4"/>
    <dgm:cxn modelId="{3D782456-5128-A647-872D-C6A018BEED64}" type="presOf" srcId="{57A6AA1E-FFFC-C84B-B3E7-71B3B8173331}" destId="{E2E6364D-3209-9543-8C57-7A0D3B287082}" srcOrd="1" destOrd="0" presId="urn:microsoft.com/office/officeart/2005/8/layout/process4"/>
    <dgm:cxn modelId="{E3131CC3-1477-BE48-A4B0-5284B5084D9F}" type="presOf" srcId="{57A6AA1E-FFFC-C84B-B3E7-71B3B8173331}" destId="{BEFBC435-A7FF-4840-AE00-B86B4B2D6D74}" srcOrd="0" destOrd="0" presId="urn:microsoft.com/office/officeart/2005/8/layout/process4"/>
    <dgm:cxn modelId="{555ADA7F-A05B-D644-868B-6B8EE0F968E6}" type="presParOf" srcId="{5AD33F7D-A919-F34B-9DA5-5AEE39A54E3B}" destId="{A7B9A573-B343-9D47-BCAD-4C06674D627C}" srcOrd="0" destOrd="0" presId="urn:microsoft.com/office/officeart/2005/8/layout/process4"/>
    <dgm:cxn modelId="{F1D690B8-C9A9-714C-82CD-104EDDEAC6FA}" type="presParOf" srcId="{A7B9A573-B343-9D47-BCAD-4C06674D627C}" destId="{BEFBC435-A7FF-4840-AE00-B86B4B2D6D74}" srcOrd="0" destOrd="0" presId="urn:microsoft.com/office/officeart/2005/8/layout/process4"/>
    <dgm:cxn modelId="{D0588F37-FA15-DC4C-A057-B9AFD7948D44}" type="presParOf" srcId="{A7B9A573-B343-9D47-BCAD-4C06674D627C}" destId="{E2E6364D-3209-9543-8C57-7A0D3B287082}" srcOrd="1" destOrd="0" presId="urn:microsoft.com/office/officeart/2005/8/layout/process4"/>
    <dgm:cxn modelId="{F7EC904B-39CF-364E-9998-C95236710859}" type="presParOf" srcId="{A7B9A573-B343-9D47-BCAD-4C06674D627C}" destId="{3045113C-6411-3148-80B4-C321B7E253D6}" srcOrd="2" destOrd="0" presId="urn:microsoft.com/office/officeart/2005/8/layout/process4"/>
    <dgm:cxn modelId="{F1B4538D-26F4-5943-92FF-9E6753C0EBAB}" type="presParOf" srcId="{3045113C-6411-3148-80B4-C321B7E253D6}" destId="{8DFB662E-AD53-4047-9448-80D27422DCAA}" srcOrd="0" destOrd="0" presId="urn:microsoft.com/office/officeart/2005/8/layout/process4"/>
    <dgm:cxn modelId="{DA95DA1C-A42A-B648-897F-391806306D4C}" type="presParOf" srcId="{5AD33F7D-A919-F34B-9DA5-5AEE39A54E3B}" destId="{FE8F15D6-5619-DC4C-8C7B-82CF2557FF74}" srcOrd="1" destOrd="0" presId="urn:microsoft.com/office/officeart/2005/8/layout/process4"/>
    <dgm:cxn modelId="{E8EFFF12-2A79-6B49-8638-2C1004A1A29B}" type="presParOf" srcId="{5AD33F7D-A919-F34B-9DA5-5AEE39A54E3B}" destId="{7076BF7D-661A-C54E-838A-30CA2918C1E1}" srcOrd="2" destOrd="0" presId="urn:microsoft.com/office/officeart/2005/8/layout/process4"/>
    <dgm:cxn modelId="{45A3AE1A-DECA-F34E-A2ED-0B046E64ADDE}" type="presParOf" srcId="{7076BF7D-661A-C54E-838A-30CA2918C1E1}" destId="{16845DB3-58EF-504B-8D8A-D5E49952F9FD}" srcOrd="0" destOrd="0" presId="urn:microsoft.com/office/officeart/2005/8/layout/process4"/>
    <dgm:cxn modelId="{A604EF35-66A4-7A4D-9E8F-DDE79325DCE1}" type="presParOf" srcId="{7076BF7D-661A-C54E-838A-30CA2918C1E1}" destId="{8CD80D99-5F64-A046-BBD6-DF5FDE6FDABC}" srcOrd="1" destOrd="0" presId="urn:microsoft.com/office/officeart/2005/8/layout/process4"/>
    <dgm:cxn modelId="{D512344F-C7DE-5348-9BD3-EF8F3BE341EE}" type="presParOf" srcId="{7076BF7D-661A-C54E-838A-30CA2918C1E1}" destId="{B525048B-F63F-764F-AA2D-39632E1E692D}" srcOrd="2" destOrd="0" presId="urn:microsoft.com/office/officeart/2005/8/layout/process4"/>
    <dgm:cxn modelId="{F0CA0E90-FD8E-B04E-8928-0510E3846D1F}" type="presParOf" srcId="{B525048B-F63F-764F-AA2D-39632E1E692D}" destId="{C4E1C2F4-BA14-5548-9B97-DB4A34A49896}" srcOrd="0" destOrd="0" presId="urn:microsoft.com/office/officeart/2005/8/layout/process4"/>
    <dgm:cxn modelId="{50D76E7E-4751-534B-A1B6-59305F78741C}" type="presParOf" srcId="{5AD33F7D-A919-F34B-9DA5-5AEE39A54E3B}" destId="{5E9448E9-FE30-ED43-AAD8-8DCC3F17F959}" srcOrd="3" destOrd="0" presId="urn:microsoft.com/office/officeart/2005/8/layout/process4"/>
    <dgm:cxn modelId="{FAE212E5-AA69-E046-AB9D-0EA2C794C372}" type="presParOf" srcId="{5AD33F7D-A919-F34B-9DA5-5AEE39A54E3B}" destId="{971FBFAA-E257-3B43-9C70-9A3F10FFDFB1}" srcOrd="4" destOrd="0" presId="urn:microsoft.com/office/officeart/2005/8/layout/process4"/>
    <dgm:cxn modelId="{F08C946D-D35D-1E42-B7CA-DBC297BD8B0B}" type="presParOf" srcId="{971FBFAA-E257-3B43-9C70-9A3F10FFDFB1}" destId="{96CBCD27-7D01-9949-BF34-72C67C73E78B}" srcOrd="0" destOrd="0" presId="urn:microsoft.com/office/officeart/2005/8/layout/process4"/>
    <dgm:cxn modelId="{B07BA114-E6C9-A74B-B11F-4E78ED142A58}" type="presParOf" srcId="{971FBFAA-E257-3B43-9C70-9A3F10FFDFB1}" destId="{A6FD45E2-921B-7945-ABB3-096DEB7113F8}" srcOrd="1" destOrd="0" presId="urn:microsoft.com/office/officeart/2005/8/layout/process4"/>
    <dgm:cxn modelId="{06F20EC4-6346-9344-B399-94F25C304D1C}" type="presParOf" srcId="{971FBFAA-E257-3B43-9C70-9A3F10FFDFB1}" destId="{C32187CE-91C0-BC4E-8392-7343CEFC4AD6}" srcOrd="2" destOrd="0" presId="urn:microsoft.com/office/officeart/2005/8/layout/process4"/>
    <dgm:cxn modelId="{48B62C77-52FB-8943-A5B4-2FDFF446E25A}" type="presParOf" srcId="{C32187CE-91C0-BC4E-8392-7343CEFC4AD6}" destId="{5CD23ACD-38A2-5A4E-9DA1-421302E39EC4}" srcOrd="0" destOrd="0" presId="urn:microsoft.com/office/officeart/2005/8/layout/process4"/>
    <dgm:cxn modelId="{916D2A2D-9433-DF48-8DF5-286CBA59DB98}" type="presParOf" srcId="{5AD33F7D-A919-F34B-9DA5-5AEE39A54E3B}" destId="{3FCA26A2-40F0-1B42-83B7-9DA0754609D7}" srcOrd="5" destOrd="0" presId="urn:microsoft.com/office/officeart/2005/8/layout/process4"/>
    <dgm:cxn modelId="{9F09EF79-D5B6-0044-883D-EB11D13D3CAB}" type="presParOf" srcId="{5AD33F7D-A919-F34B-9DA5-5AEE39A54E3B}" destId="{7482EAE3-7E67-8048-8074-7CE1E8F54524}" srcOrd="6" destOrd="0" presId="urn:microsoft.com/office/officeart/2005/8/layout/process4"/>
    <dgm:cxn modelId="{E2140569-228F-E544-AF70-17C1BDF53FDA}" type="presParOf" srcId="{7482EAE3-7E67-8048-8074-7CE1E8F54524}" destId="{F9888213-C7A7-6F47-BD21-AB724E5ED417}" srcOrd="0" destOrd="0" presId="urn:microsoft.com/office/officeart/2005/8/layout/process4"/>
    <dgm:cxn modelId="{3475BBA2-86BE-F54F-A76C-397A0528EA14}" type="presParOf" srcId="{7482EAE3-7E67-8048-8074-7CE1E8F54524}" destId="{9551736F-37C9-A248-A2EB-86ACECAA8E07}" srcOrd="1" destOrd="0" presId="urn:microsoft.com/office/officeart/2005/8/layout/process4"/>
    <dgm:cxn modelId="{06710072-08AF-6C43-B081-8054000FB1D1}" type="presParOf" srcId="{7482EAE3-7E67-8048-8074-7CE1E8F54524}" destId="{2266604C-C93B-A448-9F1C-CC3614E0E99A}" srcOrd="2" destOrd="0" presId="urn:microsoft.com/office/officeart/2005/8/layout/process4"/>
    <dgm:cxn modelId="{F6AE7EAB-B2A4-9749-965B-8F3B9FB5C90D}" type="presParOf" srcId="{2266604C-C93B-A448-9F1C-CC3614E0E99A}" destId="{6990328F-BA34-9A43-B65A-2092D51973FF}" srcOrd="0" destOrd="0" presId="urn:microsoft.com/office/officeart/2005/8/layout/process4"/>
    <dgm:cxn modelId="{C30033CE-245E-3A44-ADD4-51E1838D2DA5}" type="presParOf" srcId="{5AD33F7D-A919-F34B-9DA5-5AEE39A54E3B}" destId="{BD218BA1-4AB5-FF4E-9321-00E606740C5F}" srcOrd="7" destOrd="0" presId="urn:microsoft.com/office/officeart/2005/8/layout/process4"/>
    <dgm:cxn modelId="{FAB97ACC-DB86-FD4B-AB35-5D2FA29BA553}" type="presParOf" srcId="{5AD33F7D-A919-F34B-9DA5-5AEE39A54E3B}" destId="{DB45DDEC-4064-9E41-BBAB-125CB55E658A}" srcOrd="8" destOrd="0" presId="urn:microsoft.com/office/officeart/2005/8/layout/process4"/>
    <dgm:cxn modelId="{4BAD5DB1-166A-8D42-93F7-E3B9A76AC265}" type="presParOf" srcId="{DB45DDEC-4064-9E41-BBAB-125CB55E658A}" destId="{E4E0958B-45C8-1E4C-9693-5FAD4E7818D4}" srcOrd="0" destOrd="0" presId="urn:microsoft.com/office/officeart/2005/8/layout/process4"/>
    <dgm:cxn modelId="{96AC4E02-92BD-364F-9315-CA0D0DA0CA5F}" type="presParOf" srcId="{DB45DDEC-4064-9E41-BBAB-125CB55E658A}" destId="{69FFADDA-A117-1A4E-8F80-5F3255108BAD}" srcOrd="1" destOrd="0" presId="urn:microsoft.com/office/officeart/2005/8/layout/process4"/>
    <dgm:cxn modelId="{0EF47EF1-2F9C-4D4A-B9BC-60F7419BE095}" type="presParOf" srcId="{DB45DDEC-4064-9E41-BBAB-125CB55E658A}" destId="{041FC648-4C26-594F-9638-C5ECDDF0D162}" srcOrd="2" destOrd="0" presId="urn:microsoft.com/office/officeart/2005/8/layout/process4"/>
    <dgm:cxn modelId="{4518325A-2D59-2F40-A693-B8C57935F4F9}" type="presParOf" srcId="{041FC648-4C26-594F-9638-C5ECDDF0D162}" destId="{F873EA22-AA38-FC4E-96F6-428078B9A27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6364D-3209-9543-8C57-7A0D3B287082}">
      <dsp:nvSpPr>
        <dsp:cNvPr id="0" name=""/>
        <dsp:cNvSpPr/>
      </dsp:nvSpPr>
      <dsp:spPr>
        <a:xfrm>
          <a:off x="0" y="4340146"/>
          <a:ext cx="8229600" cy="712037"/>
        </a:xfrm>
        <a:prstGeom prst="rect">
          <a:avLst/>
        </a:prstGeom>
        <a:solidFill>
          <a:srgbClr val="7F7F7F">
            <a:alpha val="90000"/>
          </a:srgb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Stop Word Removal</a:t>
          </a:r>
          <a:endParaRPr lang="en-US" sz="1800" kern="1200" dirty="0"/>
        </a:p>
      </dsp:txBody>
      <dsp:txXfrm>
        <a:off x="0" y="4340146"/>
        <a:ext cx="8229600" cy="384500"/>
      </dsp:txXfrm>
    </dsp:sp>
    <dsp:sp modelId="{8DFB662E-AD53-4047-9448-80D27422DCAA}">
      <dsp:nvSpPr>
        <dsp:cNvPr id="0" name=""/>
        <dsp:cNvSpPr/>
      </dsp:nvSpPr>
      <dsp:spPr>
        <a:xfrm>
          <a:off x="0" y="4710405"/>
          <a:ext cx="8229600" cy="327537"/>
        </a:xfrm>
        <a:prstGeom prst="rect">
          <a:avLst/>
        </a:prstGeom>
        <a:solidFill>
          <a:srgbClr val="F2F2F2">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dirty="0" smtClean="0"/>
            <a:t>we | are | fifteen | year | into | new | </a:t>
          </a:r>
          <a:r>
            <a:rPr lang="en-US" sz="1800" kern="1200" dirty="0" err="1" smtClean="0"/>
            <a:t>centuri</a:t>
          </a:r>
          <a:r>
            <a:rPr lang="en-US" sz="1800" kern="1200" dirty="0" smtClean="0"/>
            <a:t> </a:t>
          </a:r>
          <a:endParaRPr lang="en-US" sz="1800" kern="1200" dirty="0"/>
        </a:p>
      </dsp:txBody>
      <dsp:txXfrm>
        <a:off x="0" y="4710405"/>
        <a:ext cx="8229600" cy="327537"/>
      </dsp:txXfrm>
    </dsp:sp>
    <dsp:sp modelId="{8CD80D99-5F64-A046-BBD6-DF5FDE6FDABC}">
      <dsp:nvSpPr>
        <dsp:cNvPr id="0" name=""/>
        <dsp:cNvSpPr/>
      </dsp:nvSpPr>
      <dsp:spPr>
        <a:xfrm rot="10800000">
          <a:off x="0" y="3255714"/>
          <a:ext cx="8229600" cy="1095113"/>
        </a:xfrm>
        <a:prstGeom prst="upArrowCallout">
          <a:avLst/>
        </a:prstGeom>
        <a:solidFill>
          <a:srgbClr val="7F7F7F">
            <a:alpha val="90000"/>
          </a:srgb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Stem</a:t>
          </a:r>
          <a:endParaRPr lang="en-US" sz="1800" kern="1200" dirty="0"/>
        </a:p>
      </dsp:txBody>
      <dsp:txXfrm rot="-10800000">
        <a:off x="0" y="3255714"/>
        <a:ext cx="8229600" cy="384384"/>
      </dsp:txXfrm>
    </dsp:sp>
    <dsp:sp modelId="{C4E1C2F4-BA14-5548-9B97-DB4A34A49896}">
      <dsp:nvSpPr>
        <dsp:cNvPr id="0" name=""/>
        <dsp:cNvSpPr/>
      </dsp:nvSpPr>
      <dsp:spPr>
        <a:xfrm>
          <a:off x="0" y="3640098"/>
          <a:ext cx="8229600" cy="327438"/>
        </a:xfrm>
        <a:prstGeom prst="rect">
          <a:avLst/>
        </a:prstGeom>
        <a:solidFill>
          <a:srgbClr val="F2F2F2">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dirty="0" smtClean="0"/>
            <a:t>we | are | fifteen | year | into | </a:t>
          </a:r>
          <a:r>
            <a:rPr lang="en-US" sz="1800" kern="1200" dirty="0" err="1" smtClean="0"/>
            <a:t>thi</a:t>
          </a:r>
          <a:r>
            <a:rPr lang="en-US" sz="1800" kern="1200" dirty="0" smtClean="0"/>
            <a:t> | new | </a:t>
          </a:r>
          <a:r>
            <a:rPr lang="en-US" sz="1800" kern="1200" dirty="0" err="1" smtClean="0"/>
            <a:t>centuri</a:t>
          </a:r>
          <a:r>
            <a:rPr lang="en-US" sz="1800" kern="1200" dirty="0" smtClean="0"/>
            <a:t> | .</a:t>
          </a:r>
          <a:endParaRPr lang="en-US" sz="1800" kern="1200" dirty="0"/>
        </a:p>
      </dsp:txBody>
      <dsp:txXfrm>
        <a:off x="0" y="3640098"/>
        <a:ext cx="8229600" cy="327438"/>
      </dsp:txXfrm>
    </dsp:sp>
    <dsp:sp modelId="{A6FD45E2-921B-7945-ABB3-096DEB7113F8}">
      <dsp:nvSpPr>
        <dsp:cNvPr id="0" name=""/>
        <dsp:cNvSpPr/>
      </dsp:nvSpPr>
      <dsp:spPr>
        <a:xfrm rot="10800000">
          <a:off x="0" y="2171281"/>
          <a:ext cx="8229600" cy="1095113"/>
        </a:xfrm>
        <a:prstGeom prst="upArrowCallout">
          <a:avLst/>
        </a:prstGeom>
        <a:solidFill>
          <a:srgbClr val="7F7F7F"/>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Tokenize</a:t>
          </a:r>
          <a:endParaRPr lang="en-US" sz="2000" kern="1200" dirty="0"/>
        </a:p>
      </dsp:txBody>
      <dsp:txXfrm rot="-10800000">
        <a:off x="0" y="2171281"/>
        <a:ext cx="8229600" cy="384384"/>
      </dsp:txXfrm>
    </dsp:sp>
    <dsp:sp modelId="{5CD23ACD-38A2-5A4E-9DA1-421302E39EC4}">
      <dsp:nvSpPr>
        <dsp:cNvPr id="0" name=""/>
        <dsp:cNvSpPr/>
      </dsp:nvSpPr>
      <dsp:spPr>
        <a:xfrm>
          <a:off x="0" y="2555666"/>
          <a:ext cx="8229600" cy="327438"/>
        </a:xfrm>
        <a:prstGeom prst="rect">
          <a:avLst/>
        </a:prstGeom>
        <a:solidFill>
          <a:srgbClr val="F2F2F2">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dirty="0" smtClean="0"/>
            <a:t>we | are | fifteen | years | into | this | new | century | .</a:t>
          </a:r>
          <a:endParaRPr lang="en-US" sz="1800" kern="1200" dirty="0"/>
        </a:p>
      </dsp:txBody>
      <dsp:txXfrm>
        <a:off x="0" y="2555666"/>
        <a:ext cx="8229600" cy="327438"/>
      </dsp:txXfrm>
    </dsp:sp>
    <dsp:sp modelId="{9551736F-37C9-A248-A2EB-86ACECAA8E07}">
      <dsp:nvSpPr>
        <dsp:cNvPr id="0" name=""/>
        <dsp:cNvSpPr/>
      </dsp:nvSpPr>
      <dsp:spPr>
        <a:xfrm rot="10800000">
          <a:off x="0" y="1086848"/>
          <a:ext cx="8229600" cy="1095113"/>
        </a:xfrm>
        <a:prstGeom prst="upArrowCallout">
          <a:avLst/>
        </a:prstGeom>
        <a:solidFill>
          <a:srgbClr val="7F7F7F"/>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Lowercase</a:t>
          </a:r>
          <a:endParaRPr lang="en-US" sz="2000" kern="1200" dirty="0"/>
        </a:p>
      </dsp:txBody>
      <dsp:txXfrm rot="-10800000">
        <a:off x="0" y="1086848"/>
        <a:ext cx="8229600" cy="384384"/>
      </dsp:txXfrm>
    </dsp:sp>
    <dsp:sp modelId="{6990328F-BA34-9A43-B65A-2092D51973FF}">
      <dsp:nvSpPr>
        <dsp:cNvPr id="0" name=""/>
        <dsp:cNvSpPr/>
      </dsp:nvSpPr>
      <dsp:spPr>
        <a:xfrm>
          <a:off x="0" y="1471233"/>
          <a:ext cx="8229600" cy="327438"/>
        </a:xfrm>
        <a:prstGeom prst="rect">
          <a:avLst/>
        </a:prstGeom>
        <a:solidFill>
          <a:srgbClr val="F2F2F2">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dirty="0" smtClean="0"/>
            <a:t>we are fifteen years into this new century.</a:t>
          </a:r>
          <a:endParaRPr lang="en-US" sz="1800" kern="1200" dirty="0"/>
        </a:p>
      </dsp:txBody>
      <dsp:txXfrm>
        <a:off x="0" y="1471233"/>
        <a:ext cx="8229600" cy="327438"/>
      </dsp:txXfrm>
    </dsp:sp>
    <dsp:sp modelId="{69FFADDA-A117-1A4E-8F80-5F3255108BAD}">
      <dsp:nvSpPr>
        <dsp:cNvPr id="0" name=""/>
        <dsp:cNvSpPr/>
      </dsp:nvSpPr>
      <dsp:spPr>
        <a:xfrm rot="10800000">
          <a:off x="0" y="2416"/>
          <a:ext cx="8229600" cy="1095113"/>
        </a:xfrm>
        <a:prstGeom prst="upArrowCallout">
          <a:avLst/>
        </a:prstGeom>
        <a:solidFill>
          <a:schemeClr val="bg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Initial Text</a:t>
          </a:r>
          <a:endParaRPr lang="en-US" sz="2000" kern="1200" dirty="0"/>
        </a:p>
      </dsp:txBody>
      <dsp:txXfrm rot="-10800000">
        <a:off x="0" y="2416"/>
        <a:ext cx="8229600" cy="384384"/>
      </dsp:txXfrm>
    </dsp:sp>
    <dsp:sp modelId="{F873EA22-AA38-FC4E-96F6-428078B9A277}">
      <dsp:nvSpPr>
        <dsp:cNvPr id="0" name=""/>
        <dsp:cNvSpPr/>
      </dsp:nvSpPr>
      <dsp:spPr>
        <a:xfrm>
          <a:off x="0" y="386800"/>
          <a:ext cx="8229600" cy="327438"/>
        </a:xfrm>
        <a:prstGeom prst="rect">
          <a:avLst/>
        </a:prstGeom>
        <a:solidFill>
          <a:schemeClr val="bg1">
            <a:lumMod val="95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dirty="0" smtClean="0"/>
            <a:t>We are fifteen years into this new century.</a:t>
          </a:r>
          <a:endParaRPr lang="en-US" sz="1800" kern="1200" dirty="0"/>
        </a:p>
      </dsp:txBody>
      <dsp:txXfrm>
        <a:off x="0" y="386800"/>
        <a:ext cx="8229600" cy="32743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t>10/26/15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10/26/15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also combine networks</a:t>
            </a:r>
            <a:r>
              <a:rPr lang="en-US" baseline="0" dirty="0" smtClean="0"/>
              <a:t> with maps. This is showing refugees flows around the world. Not every directed graph uses arrows. In this example the origin is thin and the destination is thick.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11</a:t>
            </a:fld>
            <a:endParaRPr lang="en-US"/>
          </a:p>
        </p:txBody>
      </p:sp>
    </p:spTree>
    <p:extLst>
      <p:ext uri="{BB962C8B-B14F-4D97-AF65-F5344CB8AC3E}">
        <p14:creationId xmlns:p14="http://schemas.microsoft.com/office/powerpoint/2010/main" val="2121455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Algorithms </a:t>
            </a:r>
            <a:r>
              <a:rPr lang="en-US" dirty="0" err="1" smtClean="0"/>
              <a:t>minize</a:t>
            </a:r>
            <a:r>
              <a:rPr lang="en-US" dirty="0" smtClean="0"/>
              <a:t> edge crossings and node overlaps. But the layout is still not stable,</a:t>
            </a:r>
            <a:r>
              <a:rPr lang="en-US" baseline="0" dirty="0" smtClean="0"/>
              <a:t> it depends on the initial placement of the nodes (i.e. the randomness). As a result proximity can at times be misleading b/c nodes could be near each other due to a random starting condition, rather than any real relation. But the ambiguity can be misleading. </a:t>
            </a:r>
          </a:p>
          <a:p>
            <a:endParaRPr lang="en-US" baseline="0" dirty="0" smtClean="0"/>
          </a:p>
          <a:p>
            <a:r>
              <a:rPr lang="en-US" baseline="0" dirty="0" smtClean="0"/>
              <a:t>The instability of layouts is mitigated by running a layout once on a server and then storing the locations of the nodes, but of course then you can’t update the nodes.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13</a:t>
            </a:fld>
            <a:endParaRPr lang="en-US"/>
          </a:p>
        </p:txBody>
      </p:sp>
    </p:spTree>
    <p:extLst>
      <p:ext uri="{BB962C8B-B14F-4D97-AF65-F5344CB8AC3E}">
        <p14:creationId xmlns:p14="http://schemas.microsoft.com/office/powerpoint/2010/main" val="94274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www.cbinsights.com</a:t>
            </a:r>
            <a:r>
              <a:rPr lang="en-US" dirty="0" smtClean="0"/>
              <a:t>/top-tech-</a:t>
            </a:r>
            <a:r>
              <a:rPr lang="en-US" dirty="0" err="1" smtClean="0"/>
              <a:t>ipo</a:t>
            </a:r>
            <a:r>
              <a:rPr lang="en-US" dirty="0" smtClean="0"/>
              <a:t>-pipeline-investors-social-graph/?view=graph</a:t>
            </a:r>
          </a:p>
          <a:p>
            <a:endParaRPr lang="en-US" dirty="0" smtClean="0"/>
          </a:p>
          <a:p>
            <a:r>
              <a:rPr lang="en-US" dirty="0" smtClean="0"/>
              <a:t>Shows use of </a:t>
            </a:r>
            <a:r>
              <a:rPr lang="en-US" dirty="0" err="1" smtClean="0"/>
              <a:t>betweenness</a:t>
            </a:r>
            <a:r>
              <a:rPr lang="en-US" dirty="0" smtClean="0"/>
              <a:t> centrality. </a:t>
            </a:r>
            <a:r>
              <a:rPr lang="en-US" dirty="0" smtClean="0"/>
              <a:t>And force directed </a:t>
            </a:r>
            <a:r>
              <a:rPr lang="en-US" dirty="0" smtClean="0"/>
              <a:t>layout.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14</a:t>
            </a:fld>
            <a:endParaRPr lang="en-US"/>
          </a:p>
        </p:txBody>
      </p:sp>
    </p:spTree>
    <p:extLst>
      <p:ext uri="{BB962C8B-B14F-4D97-AF65-F5344CB8AC3E}">
        <p14:creationId xmlns:p14="http://schemas.microsoft.com/office/powerpoint/2010/main" val="146716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Networks good for exploratory, investigative stuff to keep track, but also communicating and understanding dissemination</a:t>
            </a:r>
            <a:r>
              <a:rPr lang="en-US" baseline="0" dirty="0" smtClean="0"/>
              <a:t> networks of media.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15</a:t>
            </a:fld>
            <a:endParaRPr lang="en-US"/>
          </a:p>
        </p:txBody>
      </p:sp>
    </p:spTree>
    <p:extLst>
      <p:ext uri="{BB962C8B-B14F-4D97-AF65-F5344CB8AC3E}">
        <p14:creationId xmlns:p14="http://schemas.microsoft.com/office/powerpoint/2010/main" val="2970177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 are along horizontal and vertical</a:t>
            </a:r>
            <a:r>
              <a:rPr lang="en-US" baseline="0" dirty="0" smtClean="0"/>
              <a:t>, and edge is indicated by filling in the intersection of row and column. </a:t>
            </a:r>
          </a:p>
          <a:p>
            <a:endParaRPr lang="en-US" baseline="0" dirty="0" smtClean="0"/>
          </a:p>
          <a:p>
            <a:r>
              <a:rPr lang="en-US" baseline="0" dirty="0" smtClean="0"/>
              <a:t>Advantage is that they are highly </a:t>
            </a:r>
            <a:r>
              <a:rPr lang="en-US" baseline="0" dirty="0" err="1" smtClean="0"/>
              <a:t>scaleable</a:t>
            </a:r>
            <a:r>
              <a:rPr lang="en-US" baseline="0" dirty="0" smtClean="0"/>
              <a:t>, basically to the number of pixels you have, and even then  you can aggregate with them much more easily. But on the other hand you lost the typological information. And they aren’t as intuitive. You can do fancy things like reorder the rows or </a:t>
            </a:r>
            <a:r>
              <a:rPr lang="en-US" baseline="0" dirty="0" err="1" smtClean="0"/>
              <a:t>columsn</a:t>
            </a:r>
            <a:r>
              <a:rPr lang="en-US" baseline="0" dirty="0" smtClean="0"/>
              <a:t> to help show structure though. </a:t>
            </a:r>
          </a:p>
          <a:p>
            <a:endParaRPr lang="en-US" baseline="0" dirty="0" smtClean="0"/>
          </a:p>
          <a:p>
            <a:r>
              <a:rPr lang="en-US" baseline="0" dirty="0" smtClean="0"/>
              <a:t>You can also use other encodings on the grid, like color, or luminance to encode categorical or ordinal variables associated with the nodes or links (e.g. edge weight). </a:t>
            </a:r>
          </a:p>
          <a:p>
            <a:endParaRPr lang="en-US" baseline="0" dirty="0" smtClean="0"/>
          </a:p>
          <a:p>
            <a:r>
              <a:rPr lang="en-US" baseline="0" dirty="0" smtClean="0"/>
              <a:t>If your network Is symmetric you only need half the matrix.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16</a:t>
            </a:fld>
            <a:endParaRPr lang="en-US"/>
          </a:p>
        </p:txBody>
      </p:sp>
    </p:spTree>
    <p:extLst>
      <p:ext uri="{BB962C8B-B14F-4D97-AF65-F5344CB8AC3E}">
        <p14:creationId xmlns:p14="http://schemas.microsoft.com/office/powerpoint/2010/main" val="2949699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timelines can be useful for plotting events in an emerging story, and for retrospectives that put more historical events in context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18</a:t>
            </a:fld>
            <a:endParaRPr lang="en-US"/>
          </a:p>
        </p:txBody>
      </p:sp>
    </p:spTree>
    <p:extLst>
      <p:ext uri="{BB962C8B-B14F-4D97-AF65-F5344CB8AC3E}">
        <p14:creationId xmlns:p14="http://schemas.microsoft.com/office/powerpoint/2010/main" val="2383572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Timelines don’t have to be horizontal either, they could be vertical.</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19</a:t>
            </a:fld>
            <a:endParaRPr lang="en-US"/>
          </a:p>
        </p:txBody>
      </p:sp>
    </p:spTree>
    <p:extLst>
      <p:ext uri="{BB962C8B-B14F-4D97-AF65-F5344CB8AC3E}">
        <p14:creationId xmlns:p14="http://schemas.microsoft.com/office/powerpoint/2010/main" val="3628221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Timelines</a:t>
            </a:r>
            <a:r>
              <a:rPr lang="en-US" baseline="0" dirty="0" smtClean="0"/>
              <a:t> can also be useful for showing an overview of change. This is an example that makes great use of animation and also allows for great comparison for shapes of movements and how they unfolded over time.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21</a:t>
            </a:fld>
            <a:endParaRPr lang="en-US"/>
          </a:p>
        </p:txBody>
      </p:sp>
    </p:spTree>
    <p:extLst>
      <p:ext uri="{BB962C8B-B14F-4D97-AF65-F5344CB8AC3E}">
        <p14:creationId xmlns:p14="http://schemas.microsoft.com/office/powerpoint/2010/main" val="2633781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 have more conceptual or thematic timelines that help you understand the</a:t>
            </a:r>
            <a:r>
              <a:rPr lang="en-US" baseline="0" dirty="0" smtClean="0"/>
              <a:t> structure of how an event unfolded.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22</a:t>
            </a:fld>
            <a:endParaRPr lang="en-US"/>
          </a:p>
        </p:txBody>
      </p:sp>
    </p:spTree>
    <p:extLst>
      <p:ext uri="{BB962C8B-B14F-4D97-AF65-F5344CB8AC3E}">
        <p14:creationId xmlns:p14="http://schemas.microsoft.com/office/powerpoint/2010/main" val="3536145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Timelines</a:t>
            </a:r>
            <a:r>
              <a:rPr lang="en-US" baseline="0" dirty="0" smtClean="0"/>
              <a:t> are also useful for showing temporal trends. This one is c</a:t>
            </a:r>
            <a:r>
              <a:rPr lang="en-US" dirty="0" smtClean="0"/>
              <a:t>alled</a:t>
            </a:r>
            <a:r>
              <a:rPr lang="en-US" baseline="0" dirty="0" smtClean="0"/>
              <a:t> a </a:t>
            </a:r>
            <a:r>
              <a:rPr lang="en-US" baseline="0" dirty="0" err="1" smtClean="0"/>
              <a:t>streamgraph</a:t>
            </a:r>
            <a:r>
              <a:rPr lang="en-US" baseline="0" dirty="0" smtClean="0"/>
              <a:t>. Discuss issue of changing baseline. But it does down the overall trend of box office receipts.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23</a:t>
            </a:fld>
            <a:endParaRPr lang="en-US"/>
          </a:p>
        </p:txBody>
      </p:sp>
    </p:spTree>
    <p:extLst>
      <p:ext uri="{BB962C8B-B14F-4D97-AF65-F5344CB8AC3E}">
        <p14:creationId xmlns:p14="http://schemas.microsoft.com/office/powerpoint/2010/main" val="3913280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networks? Can see relationships in communication … e.g. in this Enron corpus of emails you can see who was responding to whom</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a:t>
            </a:fld>
            <a:endParaRPr lang="en-US"/>
          </a:p>
        </p:txBody>
      </p:sp>
    </p:spTree>
    <p:extLst>
      <p:ext uri="{BB962C8B-B14F-4D97-AF65-F5344CB8AC3E}">
        <p14:creationId xmlns:p14="http://schemas.microsoft.com/office/powerpoint/2010/main" val="2842675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issue here is that there’s no continuity between 4am and 5am, so you might also try a circular layout.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24</a:t>
            </a:fld>
            <a:endParaRPr lang="en-US"/>
          </a:p>
        </p:txBody>
      </p:sp>
    </p:spTree>
    <p:extLst>
      <p:ext uri="{BB962C8B-B14F-4D97-AF65-F5344CB8AC3E}">
        <p14:creationId xmlns:p14="http://schemas.microsoft.com/office/powerpoint/2010/main" val="2922663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a:t>
            </a:r>
            <a:r>
              <a:rPr lang="en-US" baseline="0" dirty="0" smtClean="0"/>
              <a:t> it can be powerful to show time in a radial mapping, like Florence Nightingale did in this famous graphic depicting deaths during the Crimean war. Called a rose chart, or coxcomb chart, where instead of a pie, the circle is broken into equal sized wedges according to angle, then it’s kind of like a histogram. You can also use this with clocks. </a:t>
            </a:r>
          </a:p>
          <a:p>
            <a:endParaRPr lang="en-US" baseline="0" dirty="0" smtClean="0"/>
          </a:p>
          <a:p>
            <a:r>
              <a:rPr lang="en-US" baseline="0" dirty="0" smtClean="0"/>
              <a:t>Sure mappings can be used to show seasonality, or cyclical patterns. </a:t>
            </a:r>
          </a:p>
          <a:p>
            <a:endParaRPr lang="en-US" baseline="0" dirty="0" smtClean="0"/>
          </a:p>
          <a:p>
            <a:r>
              <a:rPr lang="en-US" baseline="0" dirty="0" smtClean="0"/>
              <a:t>Could show this; http://</a:t>
            </a:r>
            <a:r>
              <a:rPr lang="en-US" baseline="0" dirty="0" err="1" smtClean="0"/>
              <a:t>understandinguncertainty.org</a:t>
            </a:r>
            <a:r>
              <a:rPr lang="en-US" baseline="0" dirty="0" smtClean="0"/>
              <a:t>/coxcombs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25</a:t>
            </a:fld>
            <a:endParaRPr lang="en-US"/>
          </a:p>
        </p:txBody>
      </p:sp>
    </p:spTree>
    <p:extLst>
      <p:ext uri="{BB962C8B-B14F-4D97-AF65-F5344CB8AC3E}">
        <p14:creationId xmlns:p14="http://schemas.microsoft.com/office/powerpoint/2010/main" val="1644481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more inspiration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26</a:t>
            </a:fld>
            <a:endParaRPr lang="en-US"/>
          </a:p>
        </p:txBody>
      </p:sp>
    </p:spTree>
    <p:extLst>
      <p:ext uri="{BB962C8B-B14F-4D97-AF65-F5344CB8AC3E}">
        <p14:creationId xmlns:p14="http://schemas.microsoft.com/office/powerpoint/2010/main" val="1263811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text</a:t>
            </a:r>
            <a:r>
              <a:rPr lang="en-US" baseline="0" dirty="0" smtClean="0"/>
              <a:t> is a somewhat unique data type. </a:t>
            </a:r>
            <a:r>
              <a:rPr lang="en-US" dirty="0" smtClean="0"/>
              <a:t>The position of words in a text defines what they mean, how they relate to other words.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a:t>
            </a:r>
            <a:r>
              <a:rPr lang="en-US" baseline="0" dirty="0" smtClean="0"/>
              <a:t> by counting we can create data tables from text</a:t>
            </a:r>
            <a:r>
              <a:rPr lang="en-US" dirty="0" smtClean="0"/>
              <a:t>,</a:t>
            </a:r>
            <a:r>
              <a:rPr lang="en-US" baseline="0" dirty="0" smtClean="0"/>
              <a:t> or we can transform to temporal by counting the number of times a word was used per time slice. Or we can make connections to geographic locations by counting them in text, or count collocations and map that to the strength of an association.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texts also demand that we show context of words, due to its nature and the fact that meaning is contextually constructed. There’s a tension between the aggregate count which divorces from context and the actual placement of a word in its real context. The final level of text data are the semantics of terms – meanings can change – does this term represent a city, a corporation, or a particular part of speech? Perhaps this term is the direct object, or a verb is in the passive voice: these could all potentially be interesting dimensions to make visible.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You can create other kinds of derived values from texts as well, they’re very versatile. So people will create clusters of words that represent topics and a topic might include dozens of words that have different weights for that topic. Or you might compute text similarity metrics by creating document feature vectors that can be compared in some high dimensional space. </a:t>
            </a:r>
            <a:endParaRPr lang="en-US" dirty="0" smtClean="0"/>
          </a:p>
          <a:p>
            <a:endParaRPr lang="en-US" dirty="0" smtClean="0"/>
          </a:p>
          <a:p>
            <a:r>
              <a:rPr lang="en-US" baseline="0" dirty="0" smtClean="0"/>
              <a:t>Also mention that we are often interested in entire text corpora or sets of text documents.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29</a:t>
            </a:fld>
            <a:endParaRPr lang="en-US"/>
          </a:p>
        </p:txBody>
      </p:sp>
    </p:spTree>
    <p:extLst>
      <p:ext uri="{BB962C8B-B14F-4D97-AF65-F5344CB8AC3E}">
        <p14:creationId xmlns:p14="http://schemas.microsoft.com/office/powerpoint/2010/main" val="3459604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www.buzzfeed.com</a:t>
            </a:r>
            <a:r>
              <a:rPr lang="en-US" dirty="0" smtClean="0"/>
              <a:t>/</a:t>
            </a:r>
            <a:r>
              <a:rPr lang="en-US" dirty="0" err="1" smtClean="0"/>
              <a:t>johntemplon</a:t>
            </a:r>
            <a:r>
              <a:rPr lang="en-US" dirty="0" smtClean="0"/>
              <a:t>/obamas-pronouns-dont-make-him-narcissist#.kwxO33v7WG By Jon </a:t>
            </a:r>
            <a:r>
              <a:rPr lang="en-US" dirty="0" err="1" smtClean="0"/>
              <a:t>Templon</a:t>
            </a:r>
            <a:r>
              <a:rPr lang="en-US" dirty="0" smtClean="0"/>
              <a:t> at </a:t>
            </a:r>
            <a:r>
              <a:rPr lang="en-US" dirty="0" err="1" smtClean="0"/>
              <a:t>Buzzfeed</a:t>
            </a:r>
            <a:endParaRPr lang="en-US" dirty="0" smtClean="0"/>
          </a:p>
          <a:p>
            <a:endParaRPr lang="en-US" dirty="0" smtClean="0"/>
          </a:p>
          <a:p>
            <a:r>
              <a:rPr lang="en-US" dirty="0" smtClean="0"/>
              <a:t>Counts over time,</a:t>
            </a:r>
            <a:r>
              <a:rPr lang="en-US" baseline="0" dirty="0" smtClean="0"/>
              <a:t> but not of words </a:t>
            </a:r>
            <a:r>
              <a:rPr lang="en-US" baseline="0" dirty="0" err="1" smtClean="0"/>
              <a:t>straighforwardly</a:t>
            </a:r>
            <a:r>
              <a:rPr lang="en-US" baseline="0" dirty="0" smtClean="0"/>
              <a:t>, but of semantic categories of interest. </a:t>
            </a:r>
          </a:p>
          <a:p>
            <a:endParaRPr lang="en-US" dirty="0" smtClean="0"/>
          </a:p>
          <a:p>
            <a:r>
              <a:rPr lang="en-US" baseline="0" dirty="0" smtClean="0"/>
              <a:t>This charts the use of pronouns over time for all presidential news conferences and shows a shift in speech writing over time from singular to plural forms. </a:t>
            </a:r>
          </a:p>
          <a:p>
            <a:endParaRPr lang="en-US" baseline="0" dirty="0" smtClean="0"/>
          </a:p>
          <a:p>
            <a:r>
              <a:rPr lang="en-US" baseline="0" dirty="0" smtClean="0"/>
              <a:t>This is more on the explanatory side of graphics. Showing and communicating a clear story with less (no in this case) interactivity.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30</a:t>
            </a:fld>
            <a:endParaRPr lang="en-US"/>
          </a:p>
        </p:txBody>
      </p:sp>
    </p:spTree>
    <p:extLst>
      <p:ext uri="{BB962C8B-B14F-4D97-AF65-F5344CB8AC3E}">
        <p14:creationId xmlns:p14="http://schemas.microsoft.com/office/powerpoint/2010/main" val="1927925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benschmidt.org</a:t>
            </a:r>
            <a:r>
              <a:rPr lang="en-US" dirty="0" smtClean="0"/>
              <a:t>/</a:t>
            </a:r>
            <a:r>
              <a:rPr lang="en-US" dirty="0" err="1" smtClean="0"/>
              <a:t>poli</a:t>
            </a:r>
            <a:r>
              <a:rPr lang="en-US" dirty="0" smtClean="0"/>
              <a:t>/2015-SOTU?utm_campaign=Data_Elixir_20&amp;utm_medium=</a:t>
            </a:r>
            <a:r>
              <a:rPr lang="en-US" dirty="0" err="1" smtClean="0"/>
              <a:t>email&amp;utm_source</a:t>
            </a:r>
            <a:r>
              <a:rPr lang="en-US" dirty="0" smtClean="0"/>
              <a:t>=Data%2BElixir</a:t>
            </a:r>
          </a:p>
          <a:p>
            <a:endParaRPr lang="en-US" dirty="0" smtClean="0"/>
          </a:p>
          <a:p>
            <a:r>
              <a:rPr lang="en-US" dirty="0" smtClean="0"/>
              <a:t>Allows you to click a word in the</a:t>
            </a:r>
            <a:r>
              <a:rPr lang="en-US" baseline="0" dirty="0" smtClean="0"/>
              <a:t> SOTU and compare the rate of use of that word to all other president’s SOTU addresses. </a:t>
            </a:r>
          </a:p>
          <a:p>
            <a:endParaRPr lang="en-US" baseline="0"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31</a:t>
            </a:fld>
            <a:endParaRPr lang="en-US"/>
          </a:p>
        </p:txBody>
      </p:sp>
    </p:spTree>
    <p:extLst>
      <p:ext uri="{BB962C8B-B14F-4D97-AF65-F5344CB8AC3E}">
        <p14:creationId xmlns:p14="http://schemas.microsoft.com/office/powerpoint/2010/main" val="30322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www.washingtonpost.com</a:t>
            </a:r>
            <a:r>
              <a:rPr lang="en-US" dirty="0" smtClean="0"/>
              <a:t>/</a:t>
            </a:r>
            <a:r>
              <a:rPr lang="en-US" dirty="0" err="1" smtClean="0"/>
              <a:t>wp-srv</a:t>
            </a:r>
            <a:r>
              <a:rPr lang="en-US" dirty="0" smtClean="0"/>
              <a:t>/special/politics/2014-state-of-the-union/language-of-</a:t>
            </a:r>
            <a:r>
              <a:rPr lang="en-US" dirty="0" err="1" smtClean="0"/>
              <a:t>sotu</a:t>
            </a:r>
            <a:r>
              <a:rPr lang="en-US" dirty="0" smtClean="0"/>
              <a:t>/</a:t>
            </a:r>
          </a:p>
          <a:p>
            <a:endParaRPr lang="en-US" dirty="0" smtClean="0"/>
          </a:p>
          <a:p>
            <a:r>
              <a:rPr lang="en-US" dirty="0" smtClean="0"/>
              <a:t>Counts over time, with semantic</a:t>
            </a:r>
            <a:r>
              <a:rPr lang="en-US" baseline="0" dirty="0" smtClean="0"/>
              <a:t> dimension (party)</a:t>
            </a:r>
            <a:r>
              <a:rPr lang="en-US" dirty="0" smtClean="0"/>
              <a:t>. Plus storytelling and directing your attention</a:t>
            </a:r>
          </a:p>
          <a:p>
            <a:endParaRPr lang="en-US" dirty="0" smtClean="0"/>
          </a:p>
          <a:p>
            <a:r>
              <a:rPr lang="en-US" dirty="0" smtClean="0"/>
              <a:t>In the middle of exploratory and explanatory you have an example this this from the Washington Post (Kennedy Elliot and collaborators). It not only shows word use over time, but also color codes according the political </a:t>
            </a:r>
            <a:r>
              <a:rPr lang="en-US" dirty="0" err="1" smtClean="0"/>
              <a:t>affilitation</a:t>
            </a:r>
            <a:r>
              <a:rPr lang="en-US" dirty="0" smtClean="0"/>
              <a:t>, and draws out specific observations in</a:t>
            </a:r>
            <a:r>
              <a:rPr lang="en-US" baseline="0" dirty="0" smtClean="0"/>
              <a:t> this case about keywords relating to nationalism, but also foreign policy, economy, and other issues. So it directs your attention toward interesting observations, but also allows for some self directed exploration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32</a:t>
            </a:fld>
            <a:endParaRPr lang="en-US"/>
          </a:p>
        </p:txBody>
      </p:sp>
    </p:spTree>
    <p:extLst>
      <p:ext uri="{BB962C8B-B14F-4D97-AF65-F5344CB8AC3E}">
        <p14:creationId xmlns:p14="http://schemas.microsoft.com/office/powerpoint/2010/main" val="1334310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www.theatlantic.com</a:t>
            </a:r>
            <a:r>
              <a:rPr lang="en-US" dirty="0" smtClean="0"/>
              <a:t>/features/archive/2015/01/mapping-the-state-of-the-union/384576/</a:t>
            </a:r>
          </a:p>
          <a:p>
            <a:endParaRPr lang="en-US" dirty="0" smtClean="0"/>
          </a:p>
          <a:p>
            <a:r>
              <a:rPr lang="en-US" dirty="0" smtClean="0"/>
              <a:t>Or this Atlantic piece which extracts the location names mentioned</a:t>
            </a:r>
            <a:r>
              <a:rPr lang="en-US" baseline="0" dirty="0" smtClean="0"/>
              <a:t> in SOTU over time and plots them in an animated map over time. </a:t>
            </a:r>
          </a:p>
          <a:p>
            <a:endParaRPr lang="en-US" baseline="0"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33</a:t>
            </a:fld>
            <a:endParaRPr lang="en-US"/>
          </a:p>
        </p:txBody>
      </p:sp>
    </p:spTree>
    <p:extLst>
      <p:ext uri="{BB962C8B-B14F-4D97-AF65-F5344CB8AC3E}">
        <p14:creationId xmlns:p14="http://schemas.microsoft.com/office/powerpoint/2010/main" val="335392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synthesizing 2</a:t>
            </a:r>
            <a:r>
              <a:rPr lang="en-US" baseline="0" dirty="0" smtClean="0"/>
              <a:t> types of data – volume / count, and semantics (sentiment and keywords). Trying to combine different views on to the text data, and also provide some indication of textual structure (topic sections) and even align with the video</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34</a:t>
            </a:fld>
            <a:endParaRPr lang="en-US"/>
          </a:p>
        </p:txBody>
      </p:sp>
    </p:spTree>
    <p:extLst>
      <p:ext uri="{BB962C8B-B14F-4D97-AF65-F5344CB8AC3E}">
        <p14:creationId xmlns:p14="http://schemas.microsoft.com/office/powerpoint/2010/main" val="3139169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the original</a:t>
            </a:r>
            <a:r>
              <a:rPr lang="en-US" baseline="0" dirty="0" smtClean="0"/>
              <a:t> work called </a:t>
            </a:r>
            <a:r>
              <a:rPr lang="en-US" dirty="0" err="1" smtClean="0"/>
              <a:t>Themeriver</a:t>
            </a:r>
            <a:r>
              <a:rPr lang="en-US" dirty="0" smtClean="0"/>
              <a:t>- idea is to show how different topics or in this case </a:t>
            </a:r>
            <a:r>
              <a:rPr lang="en-US" dirty="0" err="1" smtClean="0"/>
              <a:t>hashtags</a:t>
            </a:r>
            <a:r>
              <a:rPr lang="en-US" dirty="0" smtClean="0"/>
              <a:t> evolve over time. Notice how they combine several data scheme in one dashboard</a:t>
            </a:r>
            <a:r>
              <a:rPr lang="en-US" baseline="0" dirty="0" smtClean="0"/>
              <a:t> (time, geography, and count)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35</a:t>
            </a:fld>
            <a:endParaRPr lang="en-US"/>
          </a:p>
        </p:txBody>
      </p:sp>
    </p:spTree>
    <p:extLst>
      <p:ext uri="{BB962C8B-B14F-4D97-AF65-F5344CB8AC3E}">
        <p14:creationId xmlns:p14="http://schemas.microsoft.com/office/powerpoint/2010/main" val="1143959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Networks? Useful in investigations for keeping track of relationships. Example shows relations in an investigation, highlights</a:t>
            </a:r>
            <a:r>
              <a:rPr lang="en-US" baseline="0" dirty="0" smtClean="0"/>
              <a:t> key individuals, click for more details or advance 1 by 1.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a:t>
            </a:fld>
            <a:endParaRPr lang="en-US"/>
          </a:p>
        </p:txBody>
      </p:sp>
    </p:spTree>
    <p:extLst>
      <p:ext uri="{BB962C8B-B14F-4D97-AF65-F5344CB8AC3E}">
        <p14:creationId xmlns:p14="http://schemas.microsoft.com/office/powerpoint/2010/main" val="26717635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t>
            </a:r>
            <a:r>
              <a:rPr lang="en-US" dirty="0" err="1" smtClean="0"/>
              <a:t>german</a:t>
            </a:r>
            <a:r>
              <a:rPr lang="en-US" dirty="0" smtClean="0"/>
              <a:t> news paper articles. Vertices are people or organizations that</a:t>
            </a:r>
            <a:r>
              <a:rPr lang="en-US" baseline="0" dirty="0" smtClean="0"/>
              <a:t> are extracted and counted automatically</a:t>
            </a:r>
            <a:r>
              <a:rPr lang="en-US" dirty="0" smtClean="0"/>
              <a:t>, Edges are binary relationships reflecting their appearance in the same sentence.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36</a:t>
            </a:fld>
            <a:endParaRPr lang="en-US"/>
          </a:p>
        </p:txBody>
      </p:sp>
    </p:spTree>
    <p:extLst>
      <p:ext uri="{BB962C8B-B14F-4D97-AF65-F5344CB8AC3E}">
        <p14:creationId xmlns:p14="http://schemas.microsoft.com/office/powerpoint/2010/main" val="15242879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there are applications outside of politics here. Including this piece by </a:t>
            </a:r>
            <a:r>
              <a:rPr lang="en-US" dirty="0" err="1" smtClean="0"/>
              <a:t>benschmidt</a:t>
            </a:r>
            <a:r>
              <a:rPr lang="en-US" baseline="0" dirty="0" smtClean="0"/>
              <a:t> comparing the use of words in different disciplines from reviews on </a:t>
            </a:r>
            <a:r>
              <a:rPr lang="en-US" baseline="0" dirty="0" err="1" smtClean="0"/>
              <a:t>ratemy</a:t>
            </a:r>
            <a:r>
              <a:rPr lang="en-US" baseline="0" dirty="0" smtClean="0"/>
              <a:t> </a:t>
            </a:r>
            <a:r>
              <a:rPr lang="en-US" baseline="0" dirty="0" err="1" smtClean="0"/>
              <a:t>professor.com</a:t>
            </a:r>
            <a:endParaRPr lang="en-US" baseline="0" dirty="0" smtClean="0"/>
          </a:p>
          <a:p>
            <a:endParaRPr lang="en-US" baseline="0" dirty="0" smtClean="0"/>
          </a:p>
          <a:p>
            <a:r>
              <a:rPr lang="en-US" baseline="0" dirty="0" smtClean="0"/>
              <a:t>There are many many stories waiting to be told, and visualized from text corpora. Twitter, Yelp, Movie reviews, Online comments, News articles, Politicians quotes, government records and documents.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37</a:t>
            </a:fld>
            <a:endParaRPr lang="en-US"/>
          </a:p>
        </p:txBody>
      </p:sp>
    </p:spTree>
    <p:extLst>
      <p:ext uri="{BB962C8B-B14F-4D97-AF65-F5344CB8AC3E}">
        <p14:creationId xmlns:p14="http://schemas.microsoft.com/office/powerpoint/2010/main" val="2952955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all kinds of applications outside of journalism too, to do interesting projects on culture.</a:t>
            </a:r>
            <a:r>
              <a:rPr lang="en-US" baseline="0" dirty="0" smtClean="0"/>
              <a:t> E.g. this interactive </a:t>
            </a:r>
            <a:r>
              <a:rPr lang="en-US" baseline="0" dirty="0" err="1" smtClean="0"/>
              <a:t>vis</a:t>
            </a:r>
            <a:r>
              <a:rPr lang="en-US" baseline="0" dirty="0" smtClean="0"/>
              <a:t> that animates over time and shows the affiliations of various characters in </a:t>
            </a:r>
            <a:r>
              <a:rPr lang="en-US" baseline="0" dirty="0" err="1" smtClean="0"/>
              <a:t>GoT</a:t>
            </a:r>
            <a:r>
              <a:rPr lang="en-US" baseline="0" dirty="0" smtClean="0"/>
              <a:t> as well as whether they’re alive and who killed them if they’re not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38</a:t>
            </a:fld>
            <a:endParaRPr lang="en-US"/>
          </a:p>
        </p:txBody>
      </p:sp>
    </p:spTree>
    <p:extLst>
      <p:ext uri="{BB962C8B-B14F-4D97-AF65-F5344CB8AC3E}">
        <p14:creationId xmlns:p14="http://schemas.microsoft.com/office/powerpoint/2010/main" val="2918635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fun way to get across the gist of a bunch of text, it’s counting up the frequency and mapping that to font size, font weight, color, or intensity, then running a space packing algorithm to try to get everything to</a:t>
            </a:r>
            <a:r>
              <a:rPr lang="en-US" baseline="0" dirty="0" smtClean="0"/>
              <a:t> fit together nicely. </a:t>
            </a:r>
          </a:p>
          <a:p>
            <a:endParaRPr lang="en-US" baseline="0" dirty="0" smtClean="0"/>
          </a:p>
          <a:p>
            <a:r>
              <a:rPr lang="en-US" baseline="0" dirty="0" smtClean="0"/>
              <a:t>As a result, the position of the words isn’t meaningful (neither are the colors in this case). And you can see issues with something we’ll visit later called “stemming” since you have the same word “</a:t>
            </a:r>
            <a:r>
              <a:rPr lang="en-US" baseline="0" dirty="0" err="1" smtClean="0"/>
              <a:t>americans</a:t>
            </a:r>
            <a:r>
              <a:rPr lang="en-US" baseline="0" dirty="0" smtClean="0"/>
              <a:t>” “</a:t>
            </a:r>
            <a:r>
              <a:rPr lang="en-US" baseline="0" dirty="0" err="1" smtClean="0"/>
              <a:t>american</a:t>
            </a:r>
            <a:r>
              <a:rPr lang="en-US" baseline="0" dirty="0" smtClean="0"/>
              <a:t>” and “</a:t>
            </a:r>
            <a:r>
              <a:rPr lang="en-US" baseline="0" dirty="0" err="1" smtClean="0"/>
              <a:t>america</a:t>
            </a:r>
            <a:r>
              <a:rPr lang="en-US" baseline="0" dirty="0" smtClean="0"/>
              <a:t>” appearing 3 times in slight variations. At the same time, it does give a very coarse and easy entry point.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39</a:t>
            </a:fld>
            <a:endParaRPr lang="en-US"/>
          </a:p>
        </p:txBody>
      </p:sp>
    </p:spTree>
    <p:extLst>
      <p:ext uri="{BB962C8B-B14F-4D97-AF65-F5344CB8AC3E}">
        <p14:creationId xmlns:p14="http://schemas.microsoft.com/office/powerpoint/2010/main" val="3442679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www.nytimes.com</a:t>
            </a:r>
            <a:r>
              <a:rPr lang="en-US" dirty="0" smtClean="0"/>
              <a:t>/interactive/2012/08/28/us/politics/</a:t>
            </a:r>
            <a:r>
              <a:rPr lang="en-US" dirty="0" err="1" smtClean="0"/>
              <a:t>convention-word-counts.html#Business</a:t>
            </a:r>
            <a:endParaRPr lang="en-US" dirty="0" smtClean="0"/>
          </a:p>
          <a:p>
            <a:endParaRPr lang="en-US" dirty="0" smtClean="0"/>
          </a:p>
          <a:p>
            <a:r>
              <a:rPr lang="en-US" dirty="0" smtClean="0"/>
              <a:t>So you see things like this emerging.</a:t>
            </a:r>
            <a:r>
              <a:rPr lang="en-US" baseline="0" dirty="0" smtClean="0"/>
              <a:t> </a:t>
            </a:r>
            <a:r>
              <a:rPr lang="en-US" dirty="0" smtClean="0"/>
              <a:t>Which</a:t>
            </a:r>
            <a:r>
              <a:rPr lang="en-US" baseline="0" dirty="0" smtClean="0"/>
              <a:t> map word counts at events like the republican convention, as well as showing you the real word context for those words, in this case “business” is selected. </a:t>
            </a:r>
          </a:p>
          <a:p>
            <a:endParaRPr lang="en-US" baseline="0" dirty="0" smtClean="0"/>
          </a:p>
          <a:p>
            <a:r>
              <a:rPr lang="en-US" baseline="0" dirty="0" smtClean="0"/>
              <a:t>Point out that the </a:t>
            </a:r>
            <a:r>
              <a:rPr lang="en-US" baseline="0" dirty="0" err="1" smtClean="0"/>
              <a:t>visulaization</a:t>
            </a:r>
            <a:r>
              <a:rPr lang="en-US" baseline="0" dirty="0" smtClean="0"/>
              <a:t> below is called KWIC – keyword in context. It’s meant to help you scan and find the interesting word within the text block.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40</a:t>
            </a:fld>
            <a:endParaRPr lang="en-US"/>
          </a:p>
        </p:txBody>
      </p:sp>
    </p:spTree>
    <p:extLst>
      <p:ext uri="{BB962C8B-B14F-4D97-AF65-F5344CB8AC3E}">
        <p14:creationId xmlns:p14="http://schemas.microsoft.com/office/powerpoint/2010/main" val="3571339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of course deserves a much</a:t>
            </a:r>
            <a:r>
              <a:rPr lang="en-US" baseline="0" dirty="0" smtClean="0"/>
              <a:t> higher resolution display than we have, but perhaps you can get the gist of what this is showing. A project from Ben Fry (creator of processing) It is actually animated online and you should take a look there. But what it shows is the evolution of new chunks of text being added to subsequent editions of “On the origin of species” by </a:t>
            </a:r>
            <a:r>
              <a:rPr lang="en-US" baseline="0" dirty="0" err="1" smtClean="0"/>
              <a:t>charles</a:t>
            </a:r>
            <a:r>
              <a:rPr lang="en-US" baseline="0" dirty="0" smtClean="0"/>
              <a:t> </a:t>
            </a:r>
            <a:r>
              <a:rPr lang="en-US" baseline="0" dirty="0" err="1" smtClean="0"/>
              <a:t>darwin</a:t>
            </a:r>
            <a:r>
              <a:rPr lang="en-US" baseline="0" dirty="0" smtClean="0"/>
              <a:t>. </a:t>
            </a:r>
          </a:p>
          <a:p>
            <a:endParaRPr lang="en-US" baseline="0" dirty="0" smtClean="0"/>
          </a:p>
          <a:p>
            <a:r>
              <a:rPr lang="en-US" baseline="0" dirty="0" smtClean="0"/>
              <a:t>It gives a great overview, but also shows you where the new material is added over time and distributed through the volumes of the work. An evolution.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41</a:t>
            </a:fld>
            <a:endParaRPr lang="en-US"/>
          </a:p>
        </p:txBody>
      </p:sp>
    </p:spTree>
    <p:extLst>
      <p:ext uri="{BB962C8B-B14F-4D97-AF65-F5344CB8AC3E}">
        <p14:creationId xmlns:p14="http://schemas.microsoft.com/office/powerpoint/2010/main" val="14640195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 also see this technique</a:t>
            </a:r>
            <a:r>
              <a:rPr lang="en-US" baseline="0" dirty="0" smtClean="0"/>
              <a:t> being used in news visualizations, this one from the NYT, which shows the position of the use of various words within the SOTU’s of George Bush. Allowing you to search and see structurally where such terms were used. This is layered in with the display at right, which shows a bubble chart of the volume of use over time, to draw your attention to key terms being used. </a:t>
            </a:r>
          </a:p>
          <a:p>
            <a:endParaRPr lang="en-US" baseline="0" dirty="0" smtClean="0"/>
          </a:p>
          <a:p>
            <a:r>
              <a:rPr lang="en-US" baseline="0" dirty="0" smtClean="0"/>
              <a:t>This also allows for some comparison, at least to a point. </a:t>
            </a:r>
          </a:p>
          <a:p>
            <a:endParaRPr lang="en-US" baseline="0" dirty="0" smtClean="0"/>
          </a:p>
          <a:p>
            <a:r>
              <a:rPr lang="en-US" baseline="0" dirty="0" smtClean="0"/>
              <a:t>But what do you do when your volume of text goes up an order of magnitude?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42</a:t>
            </a:fld>
            <a:endParaRPr lang="en-US"/>
          </a:p>
        </p:txBody>
      </p:sp>
    </p:spTree>
    <p:extLst>
      <p:ext uri="{BB962C8B-B14F-4D97-AF65-F5344CB8AC3E}">
        <p14:creationId xmlns:p14="http://schemas.microsoft.com/office/powerpoint/2010/main" val="33009899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t>
            </a:r>
            <a:r>
              <a:rPr lang="en-US" dirty="0" err="1" smtClean="0"/>
              <a:t>undersupported</a:t>
            </a:r>
            <a:r>
              <a:rPr lang="en-US" dirty="0" smtClean="0"/>
              <a:t> task in text analysis is the ability to compare large volumes</a:t>
            </a:r>
            <a:r>
              <a:rPr lang="en-US" baseline="0" dirty="0" smtClean="0"/>
              <a:t> of text, and to try to represent and compare contexts without showing every sentence explicitly. </a:t>
            </a:r>
          </a:p>
          <a:p>
            <a:endParaRPr lang="en-US" baseline="0" dirty="0" smtClean="0"/>
          </a:p>
          <a:p>
            <a:r>
              <a:rPr lang="en-US" baseline="0" dirty="0" smtClean="0"/>
              <a:t>In this technique, called a compare cloud, we developed it to try to </a:t>
            </a:r>
            <a:r>
              <a:rPr lang="en-US" baseline="0" dirty="0" err="1" smtClean="0"/>
              <a:t>explicitely</a:t>
            </a:r>
            <a:r>
              <a:rPr lang="en-US" baseline="0" dirty="0" smtClean="0"/>
              <a:t> encode differences between two corpora, in this case a set of thousands of blogs posts and thousands of news articles talking about the issue of surveillance after the </a:t>
            </a:r>
            <a:r>
              <a:rPr lang="en-US" baseline="0" dirty="0" err="1" smtClean="0"/>
              <a:t>snowden</a:t>
            </a:r>
            <a:r>
              <a:rPr lang="en-US" baseline="0" dirty="0" smtClean="0"/>
              <a:t> documents were released. You can see striking differences in how words or used together with the word “surveillance”. For instance “</a:t>
            </a:r>
            <a:r>
              <a:rPr lang="en-US" baseline="0" dirty="0" err="1" smtClean="0"/>
              <a:t>unconsituttional</a:t>
            </a:r>
            <a:r>
              <a:rPr lang="en-US" baseline="0" dirty="0" smtClean="0"/>
              <a:t>” is used much more frequently and at a higher rate by blogs, than MSM. In contrast, MSM used terms like “security”. This is a tool for seeing media frames in discourse.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43</a:t>
            </a:fld>
            <a:endParaRPr lang="en-US"/>
          </a:p>
        </p:txBody>
      </p:sp>
    </p:spTree>
    <p:extLst>
      <p:ext uri="{BB962C8B-B14F-4D97-AF65-F5344CB8AC3E}">
        <p14:creationId xmlns:p14="http://schemas.microsoft.com/office/powerpoint/2010/main" val="1209096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a:t>
            </a:r>
            <a:r>
              <a:rPr lang="en-US" baseline="0" dirty="0" smtClean="0"/>
              <a:t> also</a:t>
            </a:r>
            <a:r>
              <a:rPr lang="en-US" dirty="0" smtClean="0"/>
              <a:t> have things like word trees, which try</a:t>
            </a:r>
            <a:r>
              <a:rPr lang="en-US" baseline="0" dirty="0" smtClean="0"/>
              <a:t> to walk this line of showing you frequency and structure. In this case we see this years SOTU with “</a:t>
            </a:r>
            <a:r>
              <a:rPr lang="en-US" baseline="0" dirty="0" err="1" smtClean="0"/>
              <a:t>america</a:t>
            </a:r>
            <a:r>
              <a:rPr lang="en-US" baseline="0" dirty="0" smtClean="0"/>
              <a:t>” at the root. And we can see a few of the similar phrases that were built around that root term.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44</a:t>
            </a:fld>
            <a:endParaRPr lang="en-US"/>
          </a:p>
        </p:txBody>
      </p:sp>
    </p:spTree>
    <p:extLst>
      <p:ext uri="{BB962C8B-B14F-4D97-AF65-F5344CB8AC3E}">
        <p14:creationId xmlns:p14="http://schemas.microsoft.com/office/powerpoint/2010/main" val="2249123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at the other end of the spectrum of text visualization of semantics is really inferring a high</a:t>
            </a:r>
            <a:r>
              <a:rPr lang="en-US" baseline="0" dirty="0" smtClean="0"/>
              <a:t> degree of semantics from the text, about the intent of a visualization (not using text as the data source, but using text to indicate other data sources that should be visualized). These systems are all very much research prototypes at this stage.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45</a:t>
            </a:fld>
            <a:endParaRPr lang="en-US"/>
          </a:p>
        </p:txBody>
      </p:sp>
    </p:spTree>
    <p:extLst>
      <p:ext uri="{BB962C8B-B14F-4D97-AF65-F5344CB8AC3E}">
        <p14:creationId xmlns:p14="http://schemas.microsoft.com/office/powerpoint/2010/main" val="1587173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layouts more or less, but includes </a:t>
            </a:r>
            <a:r>
              <a:rPr lang="en-US" dirty="0" err="1" smtClean="0"/>
              <a:t>scrollytelling</a:t>
            </a:r>
            <a:r>
              <a:rPr lang="en-US" dirty="0" smtClean="0"/>
              <a:t> features that highlights different relationships as you scroll. </a:t>
            </a:r>
          </a:p>
          <a:p>
            <a:endParaRPr lang="en-US" dirty="0" smtClean="0"/>
          </a:p>
          <a:p>
            <a:r>
              <a:rPr lang="en-US" dirty="0" smtClean="0"/>
              <a:t>Also interesting</a:t>
            </a:r>
            <a:r>
              <a:rPr lang="en-US" baseline="0" dirty="0" smtClean="0"/>
              <a:t> in that it provides a lot more detail on the relationship when you hover a link.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a:t>
            </a:fld>
            <a:endParaRPr lang="en-US"/>
          </a:p>
        </p:txBody>
      </p:sp>
    </p:spTree>
    <p:extLst>
      <p:ext uri="{BB962C8B-B14F-4D97-AF65-F5344CB8AC3E}">
        <p14:creationId xmlns:p14="http://schemas.microsoft.com/office/powerpoint/2010/main" val="20955385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on that</a:t>
            </a:r>
            <a:r>
              <a:rPr lang="en-US" baseline="0" dirty="0" smtClean="0"/>
              <a:t> end of the semantic spectrum is Timeline Curator, a </a:t>
            </a:r>
            <a:r>
              <a:rPr lang="en-US" baseline="0" dirty="0" err="1" smtClean="0"/>
              <a:t>protytpe</a:t>
            </a:r>
            <a:r>
              <a:rPr lang="en-US" baseline="0" dirty="0" smtClean="0"/>
              <a:t> being developed at the UBC </a:t>
            </a:r>
            <a:r>
              <a:rPr lang="en-US" baseline="0" dirty="0" err="1" smtClean="0"/>
              <a:t>vizualization</a:t>
            </a:r>
            <a:r>
              <a:rPr lang="en-US" baseline="0" dirty="0" smtClean="0"/>
              <a:t> lab by Tamara </a:t>
            </a:r>
            <a:r>
              <a:rPr lang="en-US" baseline="0" dirty="0" err="1" smtClean="0"/>
              <a:t>Muntzner</a:t>
            </a:r>
            <a:r>
              <a:rPr lang="en-US" baseline="0" dirty="0" smtClean="0"/>
              <a:t>. It analyzes texts to extract temporal semantics and then can automatically craft a </a:t>
            </a:r>
            <a:r>
              <a:rPr lang="en-US" baseline="0" dirty="0" err="1" smtClean="0"/>
              <a:t>timeline.js</a:t>
            </a:r>
            <a:r>
              <a:rPr lang="en-US" baseline="0" dirty="0" smtClean="0"/>
              <a:t> visualization.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46</a:t>
            </a:fld>
            <a:endParaRPr lang="en-US"/>
          </a:p>
        </p:txBody>
      </p:sp>
    </p:spTree>
    <p:extLst>
      <p:ext uri="{BB962C8B-B14F-4D97-AF65-F5344CB8AC3E}">
        <p14:creationId xmlns:p14="http://schemas.microsoft.com/office/powerpoint/2010/main" val="1861510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you’re lacking for inspiration</a:t>
            </a:r>
            <a:r>
              <a:rPr lang="en-US" baseline="0" dirty="0" smtClean="0"/>
              <a:t> check out the Text visualization browser which has 141 different text </a:t>
            </a:r>
            <a:r>
              <a:rPr lang="en-US" baseline="0" dirty="0" err="1" smtClean="0"/>
              <a:t>vis</a:t>
            </a:r>
            <a:r>
              <a:rPr lang="en-US" baseline="0" dirty="0" smtClean="0"/>
              <a:t> techniques which cover different data sources, analytic tasks, domains, visual scheme</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47</a:t>
            </a:fld>
            <a:endParaRPr lang="en-US"/>
          </a:p>
        </p:txBody>
      </p:sp>
    </p:spTree>
    <p:extLst>
      <p:ext uri="{BB962C8B-B14F-4D97-AF65-F5344CB8AC3E}">
        <p14:creationId xmlns:p14="http://schemas.microsoft.com/office/powerpoint/2010/main" val="6366485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to get to a point where we can do some of these visualizations, we need to process the text and count some things,</a:t>
            </a:r>
            <a:r>
              <a:rPr lang="en-US" baseline="0" dirty="0" smtClean="0"/>
              <a:t> or extract additional information from the texts, like associations or higher level semantic constructs. So let’s talk about that for a bit and then use that to create a </a:t>
            </a:r>
            <a:r>
              <a:rPr lang="en-US" baseline="0" dirty="0" err="1" smtClean="0"/>
              <a:t>wordle</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49</a:t>
            </a:fld>
            <a:endParaRPr lang="en-US"/>
          </a:p>
        </p:txBody>
      </p:sp>
    </p:spTree>
    <p:extLst>
      <p:ext uri="{BB962C8B-B14F-4D97-AF65-F5344CB8AC3E}">
        <p14:creationId xmlns:p14="http://schemas.microsoft.com/office/powerpoint/2010/main" val="305001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Stemming is about getting the root version of a word. E.g. plurals are reduced to singulars</a:t>
            </a:r>
          </a:p>
          <a:p>
            <a:endParaRPr lang="en-US" baseline="0" dirty="0" smtClean="0"/>
          </a:p>
          <a:p>
            <a:r>
              <a:rPr lang="en-US" baseline="0" dirty="0" smtClean="0"/>
              <a:t>Stop words are usually short and relatively meaningless words that are very frequent. BUT sometimes they are meaningful so you think before you remove them</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50</a:t>
            </a:fld>
            <a:endParaRPr lang="en-US"/>
          </a:p>
        </p:txBody>
      </p:sp>
    </p:spTree>
    <p:extLst>
      <p:ext uri="{BB962C8B-B14F-4D97-AF65-F5344CB8AC3E}">
        <p14:creationId xmlns:p14="http://schemas.microsoft.com/office/powerpoint/2010/main" val="29469068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You can also tokenize on things like sentences. That’s tricky b/c you have to worry about periods within the sentence throwing things off. </a:t>
            </a:r>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51</a:t>
            </a:fld>
            <a:endParaRPr lang="en-US"/>
          </a:p>
        </p:txBody>
      </p:sp>
    </p:spTree>
    <p:extLst>
      <p:ext uri="{BB962C8B-B14F-4D97-AF65-F5344CB8AC3E}">
        <p14:creationId xmlns:p14="http://schemas.microsoft.com/office/powerpoint/2010/main" val="32168012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Simplest</a:t>
            </a:r>
            <a:r>
              <a:rPr lang="en-US" baseline="0" dirty="0" smtClean="0"/>
              <a:t> thing you can count are individual words, but you can also count things like bigrams, trigrams, or n-grams. You can count the number of times one unigram occurs to the left or right of another, </a:t>
            </a:r>
            <a:r>
              <a:rPr lang="en-US" baseline="0" dirty="0" err="1" smtClean="0"/>
              <a:t>etc</a:t>
            </a:r>
            <a:r>
              <a:rPr lang="en-US" baseline="0" dirty="0" smtClean="0"/>
              <a:t> etc. </a:t>
            </a:r>
          </a:p>
          <a:p>
            <a:endParaRPr lang="en-US" baseline="0" dirty="0" smtClean="0"/>
          </a:p>
          <a:p>
            <a:r>
              <a:rPr lang="en-US" baseline="0" dirty="0" smtClean="0"/>
              <a:t>You have tools like </a:t>
            </a:r>
            <a:r>
              <a:rPr lang="en-US" baseline="0" dirty="0" err="1" smtClean="0"/>
              <a:t>AntConc</a:t>
            </a:r>
            <a:r>
              <a:rPr lang="en-US" baseline="0" dirty="0" smtClean="0"/>
              <a:t> which can help with the exploration of texts. </a:t>
            </a:r>
          </a:p>
          <a:p>
            <a:endParaRPr lang="en-US" baseline="0" dirty="0" smtClean="0"/>
          </a:p>
          <a:p>
            <a:r>
              <a:rPr lang="en-US" baseline="0" dirty="0" smtClean="0"/>
              <a:t>Talk a bit about keyword extraction, how you can load in other corpora of text to highlight words that are used at a statistically higher rate than some reference corpus.</a:t>
            </a:r>
          </a:p>
          <a:p>
            <a:endParaRPr lang="en-US" baseline="0" dirty="0" smtClean="0"/>
          </a:p>
          <a:p>
            <a:r>
              <a:rPr lang="en-US" baseline="0" dirty="0" smtClean="0"/>
              <a:t>Collocation is the frequency of two words occurring together. </a:t>
            </a:r>
          </a:p>
          <a:p>
            <a:endParaRPr lang="en-US" baseline="0" dirty="0" smtClean="0"/>
          </a:p>
          <a:p>
            <a:r>
              <a:rPr lang="en-US" baseline="0" dirty="0" smtClean="0"/>
              <a:t>Regular expression might be extraction things like phone numbers, or addresses from text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52</a:t>
            </a:fld>
            <a:endParaRPr lang="en-US"/>
          </a:p>
        </p:txBody>
      </p:sp>
    </p:spTree>
    <p:extLst>
      <p:ext uri="{BB962C8B-B14F-4D97-AF65-F5344CB8AC3E}">
        <p14:creationId xmlns:p14="http://schemas.microsoft.com/office/powerpoint/2010/main" val="17735352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Oftentimes</a:t>
            </a:r>
            <a:r>
              <a:rPr lang="en-US" baseline="0" dirty="0" smtClean="0"/>
              <a:t> you want to count categories of words – basically to aggregate different words into meaningful groups. </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53</a:t>
            </a:fld>
            <a:endParaRPr lang="en-US"/>
          </a:p>
        </p:txBody>
      </p:sp>
    </p:spTree>
    <p:extLst>
      <p:ext uri="{BB962C8B-B14F-4D97-AF65-F5344CB8AC3E}">
        <p14:creationId xmlns:p14="http://schemas.microsoft.com/office/powerpoint/2010/main" val="41504300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t>
            </a:r>
            <a:r>
              <a:rPr lang="en-US" baseline="0" dirty="0" smtClean="0"/>
              <a:t>ou need to be aware that these algorithms are not always correct. They can make mistakes. So if you’re doing more sophisticated semantic analysis make sure you double check that derived data before you make any serious inferences. </a:t>
            </a:r>
          </a:p>
          <a:p>
            <a:endParaRPr lang="en-US" baseline="0"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54</a:t>
            </a:fld>
            <a:endParaRPr lang="en-US"/>
          </a:p>
        </p:txBody>
      </p:sp>
    </p:spTree>
    <p:extLst>
      <p:ext uri="{BB962C8B-B14F-4D97-AF65-F5344CB8AC3E}">
        <p14:creationId xmlns:p14="http://schemas.microsoft.com/office/powerpoint/2010/main" val="22856442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tough problem – definitely don’t recommend trying to roll your own.</a:t>
            </a:r>
          </a:p>
          <a:p>
            <a:endParaRPr lang="en-US" dirty="0" smtClean="0"/>
          </a:p>
          <a:p>
            <a:r>
              <a:rPr lang="en-US" dirty="0" smtClean="0"/>
              <a:t>There are other sorts of advanced analytics that you can do with text as well, like sentiment analysis</a:t>
            </a:r>
          </a:p>
          <a:p>
            <a:endParaRPr lang="en-US" dirty="0" smtClean="0"/>
          </a:p>
          <a:p>
            <a:r>
              <a:rPr lang="en-US" dirty="0" smtClean="0"/>
              <a:t> Use one of the many APIs</a:t>
            </a:r>
            <a:r>
              <a:rPr lang="en-US" baseline="0" dirty="0" smtClean="0"/>
              <a:t> that are available for this. If your volume is not too high you should be able to do it for free.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55</a:t>
            </a:fld>
            <a:endParaRPr lang="en-US"/>
          </a:p>
        </p:txBody>
      </p:sp>
    </p:spTree>
    <p:extLst>
      <p:ext uri="{BB962C8B-B14F-4D97-AF65-F5344CB8AC3E}">
        <p14:creationId xmlns:p14="http://schemas.microsoft.com/office/powerpoint/2010/main" val="3547362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instance, Alchemy API can extract all of the entities for you, and tag them with their type, or which their sentiment as used in the text, not to mention with links out to the semantic web so that you can get metadata on them. </a:t>
            </a:r>
          </a:p>
          <a:p>
            <a:endParaRPr lang="en-US" dirty="0" smtClean="0"/>
          </a:p>
          <a:p>
            <a:r>
              <a:rPr lang="en-US" dirty="0" smtClean="0"/>
              <a:t>Alchemy</a:t>
            </a:r>
            <a:r>
              <a:rPr lang="en-US" baseline="0" dirty="0" smtClean="0"/>
              <a:t> can do all sort of other things too like extract quotes from people and associate the quote to the person who said it.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56</a:t>
            </a:fld>
            <a:endParaRPr lang="en-US"/>
          </a:p>
        </p:txBody>
      </p:sp>
    </p:spTree>
    <p:extLst>
      <p:ext uri="{BB962C8B-B14F-4D97-AF65-F5344CB8AC3E}">
        <p14:creationId xmlns:p14="http://schemas.microsoft.com/office/powerpoint/2010/main" val="1614822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doing</a:t>
            </a:r>
            <a:r>
              <a:rPr lang="en-US" baseline="0" dirty="0" smtClean="0"/>
              <a:t> network investigations … there are network databases of relationships that can help understand who’s connected to whom. They rule lets you see connections between different companies based on the people serving on boards.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6</a:t>
            </a:fld>
            <a:endParaRPr lang="en-US"/>
          </a:p>
        </p:txBody>
      </p:sp>
    </p:spTree>
    <p:extLst>
      <p:ext uri="{BB962C8B-B14F-4D97-AF65-F5344CB8AC3E}">
        <p14:creationId xmlns:p14="http://schemas.microsoft.com/office/powerpoint/2010/main" val="2070026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though there are layout </a:t>
            </a:r>
            <a:r>
              <a:rPr lang="en-US" dirty="0" err="1" smtClean="0"/>
              <a:t>params</a:t>
            </a:r>
            <a:r>
              <a:rPr lang="en-US" dirty="0" smtClean="0"/>
              <a:t> you</a:t>
            </a:r>
            <a:r>
              <a:rPr lang="en-US" baseline="0" dirty="0" smtClean="0"/>
              <a:t> can tweak, l</a:t>
            </a:r>
            <a:r>
              <a:rPr lang="en-US" dirty="0" smtClean="0"/>
              <a:t>imitation of </a:t>
            </a:r>
            <a:r>
              <a:rPr lang="en-US" dirty="0" err="1" smtClean="0"/>
              <a:t>Wordle</a:t>
            </a:r>
            <a:r>
              <a:rPr lang="en-US" dirty="0" smtClean="0"/>
              <a:t> is in colors and layout. Also analytically </a:t>
            </a:r>
            <a:r>
              <a:rPr lang="en-US" dirty="0" err="1" smtClean="0"/>
              <a:t>wordle</a:t>
            </a:r>
            <a:r>
              <a:rPr lang="en-US" dirty="0" smtClean="0"/>
              <a:t> isn’t very helpful, but it can be useful for “</a:t>
            </a:r>
            <a:r>
              <a:rPr lang="en-US" dirty="0" err="1" smtClean="0"/>
              <a:t>gisting</a:t>
            </a:r>
            <a:r>
              <a:rPr lang="en-US" dirty="0" smtClean="0"/>
              <a:t>”</a:t>
            </a:r>
          </a:p>
          <a:p>
            <a:endParaRPr lang="en-US" dirty="0" smtClean="0"/>
          </a:p>
          <a:p>
            <a:r>
              <a:rPr lang="en-US" dirty="0" smtClean="0"/>
              <a:t>Illustrates</a:t>
            </a:r>
            <a:r>
              <a:rPr lang="en-US" baseline="0" dirty="0" smtClean="0"/>
              <a:t> issue with word variations: </a:t>
            </a:r>
            <a:r>
              <a:rPr lang="en-US" baseline="0" dirty="0" err="1" smtClean="0"/>
              <a:t>america</a:t>
            </a:r>
            <a:r>
              <a:rPr lang="en-US" baseline="0" dirty="0" smtClean="0"/>
              <a:t>, </a:t>
            </a:r>
            <a:r>
              <a:rPr lang="en-US" baseline="0" dirty="0" err="1" smtClean="0"/>
              <a:t>american</a:t>
            </a:r>
            <a:r>
              <a:rPr lang="en-US" baseline="0" dirty="0" smtClean="0"/>
              <a:t>, </a:t>
            </a:r>
            <a:r>
              <a:rPr lang="en-US" baseline="0" dirty="0" err="1" smtClean="0"/>
              <a:t>americans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57</a:t>
            </a:fld>
            <a:endParaRPr lang="en-US"/>
          </a:p>
        </p:txBody>
      </p:sp>
    </p:spTree>
    <p:extLst>
      <p:ext uri="{BB962C8B-B14F-4D97-AF65-F5344CB8AC3E}">
        <p14:creationId xmlns:p14="http://schemas.microsoft.com/office/powerpoint/2010/main" val="18854353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58</a:t>
            </a:fld>
            <a:endParaRPr lang="en-US"/>
          </a:p>
        </p:txBody>
      </p:sp>
    </p:spTree>
    <p:extLst>
      <p:ext uri="{BB962C8B-B14F-4D97-AF65-F5344CB8AC3E}">
        <p14:creationId xmlns:p14="http://schemas.microsoft.com/office/powerpoint/2010/main" val="26396135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60</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Networks can also be useful</a:t>
            </a:r>
            <a:r>
              <a:rPr lang="en-US" baseline="0" dirty="0" smtClean="0"/>
              <a:t> for understanding social media linking patterns. E.g. </a:t>
            </a:r>
            <a:r>
              <a:rPr lang="en-US" dirty="0" smtClean="0"/>
              <a:t>Political blogging</a:t>
            </a:r>
            <a:r>
              <a:rPr lang="en-US" baseline="0" dirty="0" smtClean="0"/>
              <a:t> – who links to whom?</a:t>
            </a:r>
            <a:endParaRPr lang="en-US" dirty="0" smtClean="0"/>
          </a:p>
          <a:p>
            <a:r>
              <a:rPr lang="en-US" dirty="0" smtClean="0"/>
              <a:t>Political blogosphere shows the hairball</a:t>
            </a:r>
            <a:r>
              <a:rPr lang="en-US" baseline="0" dirty="0" smtClean="0"/>
              <a:t> issue … at least you can still see the major clusters, which is probably the important story here, but you still miss any nuance within those groupings.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7</a:t>
            </a:fld>
            <a:endParaRPr lang="en-US"/>
          </a:p>
        </p:txBody>
      </p:sp>
    </p:spTree>
    <p:extLst>
      <p:ext uri="{BB962C8B-B14F-4D97-AF65-F5344CB8AC3E}">
        <p14:creationId xmlns:p14="http://schemas.microsoft.com/office/powerpoint/2010/main" val="1640807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Networks</a:t>
            </a:r>
            <a:r>
              <a:rPr lang="en-US" baseline="0" dirty="0" smtClean="0"/>
              <a:t> can also be useful for illustrating how people are talking about the news. </a:t>
            </a:r>
            <a:endParaRPr lang="en-US" dirty="0" smtClean="0"/>
          </a:p>
          <a:p>
            <a:r>
              <a:rPr lang="en-US" dirty="0" smtClean="0"/>
              <a:t>Nodes</a:t>
            </a:r>
            <a:r>
              <a:rPr lang="en-US" baseline="0" dirty="0" smtClean="0"/>
              <a:t> are top links shared on twitter about gun violence. An edge is drawn only if the two links were shared by the same person.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8</a:t>
            </a:fld>
            <a:endParaRPr lang="en-US"/>
          </a:p>
        </p:txBody>
      </p:sp>
    </p:spTree>
    <p:extLst>
      <p:ext uri="{BB962C8B-B14F-4D97-AF65-F5344CB8AC3E}">
        <p14:creationId xmlns:p14="http://schemas.microsoft.com/office/powerpoint/2010/main" val="1542646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 link diagram is probably the most familiar when we talk about networks. Such</a:t>
            </a:r>
            <a:r>
              <a:rPr lang="en-US" baseline="0" dirty="0" smtClean="0"/>
              <a:t> diagrams consists of nodes and links or edges</a:t>
            </a:r>
          </a:p>
          <a:p>
            <a:r>
              <a:rPr lang="en-US" baseline="0" dirty="0" smtClean="0"/>
              <a:t>Can encode things on nodes, and on edges. You can also have edge weights and map weight to edge width.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9</a:t>
            </a:fld>
            <a:endParaRPr lang="en-US"/>
          </a:p>
        </p:txBody>
      </p:sp>
    </p:spTree>
    <p:extLst>
      <p:ext uri="{BB962C8B-B14F-4D97-AF65-F5344CB8AC3E}">
        <p14:creationId xmlns:p14="http://schemas.microsoft.com/office/powerpoint/2010/main" val="3185096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The edges can be directed, or undirected. A directed relation is something that’s </a:t>
            </a:r>
            <a:r>
              <a:rPr lang="en-US" baseline="0" dirty="0" err="1" smtClean="0"/>
              <a:t>assymetric</a:t>
            </a:r>
            <a:r>
              <a:rPr lang="en-US" baseline="0" dirty="0" smtClean="0"/>
              <a:t>. So if we were to plot out a chat history, or a tweet history, a directed node would be if I said something TO someone else. Other kinds of relationships are undirected, like say the telephone lines that used to connect different buildings, or the internet lines that still connect things. </a:t>
            </a:r>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10</a:t>
            </a:fld>
            <a:endParaRPr lang="en-US"/>
          </a:p>
        </p:txBody>
      </p:sp>
    </p:spTree>
    <p:extLst>
      <p:ext uri="{BB962C8B-B14F-4D97-AF65-F5344CB8AC3E}">
        <p14:creationId xmlns:p14="http://schemas.microsoft.com/office/powerpoint/2010/main" val="2296728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10/26/15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10/26/15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10/26/15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10/26/15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10/26/15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10/26/15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10/26/15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10/26/15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10/26/15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10/26/15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10/26/15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6838"/>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176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10/26/15</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000" b="1" i="0" kern="1200" baseline="0">
          <a:solidFill>
            <a:schemeClr val="bg1">
              <a:lumMod val="75000"/>
            </a:schemeClr>
          </a:solidFill>
          <a:latin typeface="Gill Sans MT"/>
          <a:ea typeface="+mj-ea"/>
          <a:cs typeface="Abadi MT Condensed Extra Bold"/>
        </a:defRPr>
      </a:lvl1pPr>
    </p:titleStyle>
    <p:body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228600" indent="0" algn="l" defTabSz="457200" rtl="0" eaLnBrk="1" latinLnBrk="0" hangingPunct="1">
        <a:spcBef>
          <a:spcPct val="20000"/>
        </a:spcBef>
        <a:buFont typeface="Arial"/>
        <a:buNone/>
        <a:defRPr sz="2400" kern="1200">
          <a:solidFill>
            <a:schemeClr val="bg1">
              <a:lumMod val="65000"/>
            </a:schemeClr>
          </a:solidFill>
          <a:latin typeface="Gill Sans"/>
          <a:ea typeface="+mn-ea"/>
          <a:cs typeface="Gill San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1.wdp"/><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s://www.cbinsights.com/top-tech-ipo-pipeline-investors-social-graph/?view=graph" TargetMode="External"/><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america.aljazeera.com/articles/multimedia/timeline-edward-snowden-revelations.html"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hyperlink" Target="http://www.wnyc.org/story/207211-timeline-pedro-espadas-long-dance-law/" TargetMode="External"/><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bloomberg.com/graphics/2015-pace-of-social-change/"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hyperlink" Target="http://www.nytimes.com/interactive/2008/02/23/movies/20080223_REVENUE_GRAPHIC.html?_r=0" TargetMode="External"/><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hyperlink" Target="http://www.nytimes.com/interactive/2009/07/31/business/20080801-metrics-graphic.html" TargetMode="External"/><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hyperlink" Target="http://understandinguncertainty.org/coxcombs" TargetMode="External"/><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hyperlink" Target="http://survey.timeviz.net/" TargetMode="External"/><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hyperlink" Target="http://propublica.github.io/timeline-setter/" TargetMode="External"/><Relationship Id="rId4" Type="http://schemas.openxmlformats.org/officeDocument/2006/relationships/hyperlink" Target="https://github.com/jkeefe/Timeline" TargetMode="External"/><Relationship Id="rId1" Type="http://schemas.openxmlformats.org/officeDocument/2006/relationships/slideLayout" Target="../slideLayouts/slideLayout2.xml"/><Relationship Id="rId2" Type="http://schemas.openxmlformats.org/officeDocument/2006/relationships/hyperlink" Target="http://timeline.knightlab.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eg"/><Relationship Id="rId5" Type="http://schemas.microsoft.com/office/2007/relationships/hdphoto" Target="../media/hdphoto4.wdp"/><Relationship Id="rId6" Type="http://schemas.openxmlformats.org/officeDocument/2006/relationships/image" Target="../media/image27.jpeg"/><Relationship Id="rId7"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9.xml.rels><?xml version="1.0" encoding="UTF-8" standalone="yes"?>
<Relationships xmlns="http://schemas.openxmlformats.org/package/2006/relationships"><Relationship Id="rId11" Type="http://schemas.openxmlformats.org/officeDocument/2006/relationships/image" Target="../media/image32.jpeg"/><Relationship Id="rId12" Type="http://schemas.microsoft.com/office/2007/relationships/hdphoto" Target="../media/hdphoto10.wdp"/><Relationship Id="rId13"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jpeg"/><Relationship Id="rId4" Type="http://schemas.microsoft.com/office/2007/relationships/hdphoto" Target="../media/hdphoto6.wdp"/><Relationship Id="rId5" Type="http://schemas.openxmlformats.org/officeDocument/2006/relationships/image" Target="../media/image29.jpeg"/><Relationship Id="rId6" Type="http://schemas.microsoft.com/office/2007/relationships/hdphoto" Target="../media/hdphoto7.wdp"/><Relationship Id="rId7" Type="http://schemas.openxmlformats.org/officeDocument/2006/relationships/image" Target="../media/image30.jpeg"/><Relationship Id="rId8" Type="http://schemas.microsoft.com/office/2007/relationships/hdphoto" Target="../media/hdphoto8.wdp"/><Relationship Id="rId9" Type="http://schemas.openxmlformats.org/officeDocument/2006/relationships/image" Target="../media/image31.jpeg"/><Relationship Id="rId10" Type="http://schemas.microsoft.com/office/2007/relationships/hdphoto" Target="../media/hdphoto9.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hyperlink" Target="http://benschmidt.org/poli/2015-SOTU" TargetMode="External"/><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hyperlink" Target="http://www.washingtonpost.com/wp-srv/special/politics/2014-state-of-the-union/language-of-sotu/" TargetMode="External"/><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hyperlink" Target="http://www.theatlantic.com/features/archive/2015/01/mapping-the-state-of-the-union/384576/" TargetMode="External"/><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hyperlink" Target="http://benschmidt.org/profGender/" TargetMode="External"/><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3" Type="http://schemas.openxmlformats.org/officeDocument/2006/relationships/hyperlink" Target="http://www.jeromecukier.net/projects/agot/events.html" TargetMode="External"/><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hyperlink" Target="http://graphics.wsj.com/libor-network/%23item=DB" TargetMode="External"/><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hyperlink" Target="http://www.nytimes.com/interactive/2012/08/28/us/politics/convention-word-counts.html%23Business" TargetMode="External"/><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3" Type="http://schemas.openxmlformats.org/officeDocument/2006/relationships/hyperlink" Target="http://benfry.com/traces/" TargetMode="External"/><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3" Type="http://schemas.openxmlformats.org/officeDocument/2006/relationships/hyperlink" Target="http://www.nytimes.com/ref/washington/20070123_STATEOFUNION.html?initialWord=iraq" TargetMode="External"/><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3" Type="http://schemas.openxmlformats.org/officeDocument/2006/relationships/hyperlink" Target="http://nad.webfactional.com/lingoscope/v2/" TargetMode="External"/><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hyperlink" Target="http://graphics.latimes.com/calderon/" TargetMode="Externa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4" Type="http://schemas.microsoft.com/office/2007/relationships/hdphoto" Target="../media/hdphoto11.wdp"/><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www.laurenceanthony.net/software/antconc/"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cloud.sagemath.com/projects/676b6f88-7161-4b9c-a300-30a07b99db8f/" TargetMode="External"/><Relationship Id="rId4" Type="http://schemas.openxmlformats.org/officeDocument/2006/relationships/hyperlink" Target="http://bit.ly/1AxQyqX" TargetMode="External"/><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google.com/fusiontabl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www.theatlantic.com/national/archive/2013/02/the-whole-dysfunctional-national-conversation-about-guns-on-twitter-in-one-interactive-graph/273499/" TargetMode="External"/><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bl.ocks.org/mbostock/4062045" TargetMode="External"/><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 y="1397000"/>
            <a:ext cx="9143999" cy="332740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Visualizing</a:t>
            </a:r>
            <a:r>
              <a:rPr kumimoji="0" lang="en-US" sz="4800" b="0" i="0" u="none" strike="noStrike" kern="1200" cap="none" spc="0" normalizeH="0" noProof="0" dirty="0" smtClean="0">
                <a:ln>
                  <a:noFill/>
                </a:ln>
                <a:effectLst/>
                <a:uLnTx/>
                <a:uFillTx/>
                <a:latin typeface="Abadi MT Condensed Extra Bold"/>
                <a:ea typeface="+mj-ea"/>
                <a:cs typeface="Abadi MT Condensed Extra Bold"/>
              </a:rPr>
              <a:t> Networks, </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noProof="0" dirty="0" smtClean="0">
                <a:ln>
                  <a:noFill/>
                </a:ln>
                <a:effectLst/>
                <a:uLnTx/>
                <a:uFillTx/>
                <a:latin typeface="Abadi MT Condensed Extra Bold"/>
                <a:ea typeface="+mj-ea"/>
                <a:cs typeface="Abadi MT Condensed Extra Bold"/>
              </a:rPr>
              <a:t>Timelines, and Texts</a:t>
            </a:r>
          </a:p>
        </p:txBody>
      </p:sp>
      <p:sp>
        <p:nvSpPr>
          <p:cNvPr id="7" name="Title 1"/>
          <p:cNvSpPr txBox="1">
            <a:spLocks/>
          </p:cNvSpPr>
          <p:nvPr/>
        </p:nvSpPr>
        <p:spPr>
          <a:xfrm>
            <a:off x="622301" y="1092200"/>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0" y="4724401"/>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latin typeface="Abadi MT Condensed Extra Bold"/>
                <a:cs typeface="Abadi MT Condensed Extra Bold"/>
              </a:rPr>
              <a:t>JOUR479D/779D</a:t>
            </a:r>
          </a:p>
          <a:p>
            <a:pPr marL="0" lvl="1" algn="ctr" defTabSz="457200" rtl="0">
              <a:spcBef>
                <a:spcPct val="0"/>
              </a:spcBef>
            </a:pPr>
            <a:r>
              <a:rPr lang="en-US" sz="2222" dirty="0" smtClean="0">
                <a:latin typeface="Abadi MT Condensed Extra Bold"/>
                <a:cs typeface="Abadi MT Condensed Extra Bold"/>
              </a:rPr>
              <a:t>University of Maryland</a:t>
            </a:r>
          </a:p>
          <a:p>
            <a:pPr marL="0" lvl="1" algn="ctr" defTabSz="457200" rtl="0">
              <a:spcBef>
                <a:spcPct val="0"/>
              </a:spcBef>
            </a:pPr>
            <a:r>
              <a:rPr lang="en-US" sz="2222" dirty="0" smtClean="0">
                <a:latin typeface="Abadi MT Condensed Extra Bold"/>
                <a:cs typeface="Abadi MT Condensed Extra Bold"/>
              </a:rPr>
              <a:t>Nick </a:t>
            </a:r>
            <a:r>
              <a:rPr lang="en-US" sz="2222" dirty="0" err="1" smtClean="0">
                <a:latin typeface="Abadi MT Condensed Extra Bold"/>
                <a:cs typeface="Abadi MT Condensed Extra Bold"/>
              </a:rPr>
              <a:t>Diakopoulos</a:t>
            </a:r>
            <a:endParaRPr lang="en-US" sz="2222" dirty="0" smtClean="0">
              <a:latin typeface="Abadi MT Condensed Extra Bold"/>
              <a:cs typeface="Abadi MT Condensed Extra Bold"/>
            </a:endParaRPr>
          </a:p>
        </p:txBody>
      </p:sp>
    </p:spTree>
    <p:extLst>
      <p:ext uri="{BB962C8B-B14F-4D97-AF65-F5344CB8AC3E}">
        <p14:creationId xmlns:p14="http://schemas.microsoft.com/office/powerpoint/2010/main" val="2434778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Directed / Self directed</a:t>
            </a:r>
            <a:endParaRPr lang="en-US" dirty="0"/>
          </a:p>
        </p:txBody>
      </p:sp>
      <p:pic>
        <p:nvPicPr>
          <p:cNvPr id="5" name="Picture 4" descr="nets.JP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31685" t="31161" r="41148" b="23283"/>
          <a:stretch/>
        </p:blipFill>
        <p:spPr>
          <a:xfrm rot="5400000">
            <a:off x="5403850" y="1365250"/>
            <a:ext cx="2908300" cy="3657600"/>
          </a:xfrm>
          <a:prstGeom prst="rect">
            <a:avLst/>
          </a:prstGeom>
        </p:spPr>
      </p:pic>
      <p:pic>
        <p:nvPicPr>
          <p:cNvPr id="6" name="Picture 5" descr="nets.JPG"/>
          <p:cNvPicPr>
            <a:picLocks noChangeAspect="1"/>
          </p:cNvPicPr>
          <p:nvPr/>
        </p:nvPicPr>
        <p:blipFill rotWithShape="1">
          <a:blip r:embed="rId3">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8472" t="30370" r="72500" b="24074"/>
          <a:stretch/>
        </p:blipFill>
        <p:spPr>
          <a:xfrm rot="5400000">
            <a:off x="1724722" y="1628078"/>
            <a:ext cx="2036956" cy="3657600"/>
          </a:xfrm>
          <a:prstGeom prst="rect">
            <a:avLst/>
          </a:prstGeom>
        </p:spPr>
      </p:pic>
      <p:sp>
        <p:nvSpPr>
          <p:cNvPr id="3" name="TextBox 2"/>
          <p:cNvSpPr txBox="1"/>
          <p:nvPr/>
        </p:nvSpPr>
        <p:spPr>
          <a:xfrm>
            <a:off x="1447800" y="4864100"/>
            <a:ext cx="2718751" cy="646331"/>
          </a:xfrm>
          <a:prstGeom prst="rect">
            <a:avLst/>
          </a:prstGeom>
          <a:noFill/>
        </p:spPr>
        <p:txBody>
          <a:bodyPr wrap="none" rtlCol="0">
            <a:spAutoFit/>
          </a:bodyPr>
          <a:lstStyle/>
          <a:p>
            <a:r>
              <a:rPr lang="en-US" dirty="0" smtClean="0"/>
              <a:t>A-&gt;B: Chat history, @ reply</a:t>
            </a:r>
          </a:p>
          <a:p>
            <a:r>
              <a:rPr lang="en-US" dirty="0" smtClean="0"/>
              <a:t>B-D: telephone lines</a:t>
            </a:r>
            <a:endParaRPr lang="en-US" dirty="0"/>
          </a:p>
        </p:txBody>
      </p:sp>
    </p:spTree>
    <p:extLst>
      <p:ext uri="{BB962C8B-B14F-4D97-AF65-F5344CB8AC3E}">
        <p14:creationId xmlns:p14="http://schemas.microsoft.com/office/powerpoint/2010/main" val="228481360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215900" y="0"/>
            <a:ext cx="8705816" cy="6858000"/>
          </a:xfrm>
          <a:prstGeom prst="rect">
            <a:avLst/>
          </a:prstGeom>
        </p:spPr>
      </p:pic>
      <p:pic>
        <p:nvPicPr>
          <p:cNvPr id="5" name="Picture 4"/>
          <p:cNvPicPr>
            <a:picLocks noChangeAspect="1"/>
          </p:cNvPicPr>
          <p:nvPr/>
        </p:nvPicPr>
        <p:blipFill>
          <a:blip r:embed="rId4"/>
          <a:stretch>
            <a:fillRect/>
          </a:stretch>
        </p:blipFill>
        <p:spPr>
          <a:xfrm>
            <a:off x="0" y="508000"/>
            <a:ext cx="9144000" cy="5842000"/>
          </a:xfrm>
          <a:prstGeom prst="rect">
            <a:avLst/>
          </a:prstGeom>
        </p:spPr>
      </p:pic>
      <p:sp>
        <p:nvSpPr>
          <p:cNvPr id="6" name="Rectangle 5"/>
          <p:cNvSpPr/>
          <p:nvPr/>
        </p:nvSpPr>
        <p:spPr>
          <a:xfrm>
            <a:off x="679484" y="6553200"/>
            <a:ext cx="8464516"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www.nytimes.com</a:t>
            </a:r>
            <a:r>
              <a:rPr lang="en-US" sz="1200" dirty="0">
                <a:latin typeface="Helvetica"/>
                <a:cs typeface="Helvetica"/>
              </a:rPr>
              <a:t>/interactive/2015/06/21/world/map-flow-desperate-migration-refugee-</a:t>
            </a:r>
            <a:r>
              <a:rPr lang="en-US" sz="1200" dirty="0" err="1">
                <a:latin typeface="Helvetica"/>
                <a:cs typeface="Helvetica"/>
              </a:rPr>
              <a:t>crisis.html</a:t>
            </a:r>
            <a:endParaRPr lang="en-US" sz="1200" dirty="0">
              <a:latin typeface="Helvetica"/>
              <a:cs typeface="Helvetica"/>
            </a:endParaRPr>
          </a:p>
        </p:txBody>
      </p:sp>
    </p:spTree>
    <p:extLst>
      <p:ext uri="{BB962C8B-B14F-4D97-AF65-F5344CB8AC3E}">
        <p14:creationId xmlns:p14="http://schemas.microsoft.com/office/powerpoint/2010/main" val="28109104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Nomenclature</a:t>
            </a:r>
            <a:endParaRPr lang="en-US" dirty="0"/>
          </a:p>
        </p:txBody>
      </p:sp>
      <p:sp>
        <p:nvSpPr>
          <p:cNvPr id="3" name="Content Placeholder 2"/>
          <p:cNvSpPr>
            <a:spLocks noGrp="1"/>
          </p:cNvSpPr>
          <p:nvPr>
            <p:ph idx="1"/>
          </p:nvPr>
        </p:nvSpPr>
        <p:spPr>
          <a:xfrm>
            <a:off x="457200" y="1117600"/>
            <a:ext cx="8229600" cy="5511800"/>
          </a:xfrm>
        </p:spPr>
        <p:txBody>
          <a:bodyPr/>
          <a:lstStyle/>
          <a:p>
            <a:r>
              <a:rPr lang="en-US" dirty="0" smtClean="0"/>
              <a:t>Degree</a:t>
            </a:r>
          </a:p>
          <a:p>
            <a:pPr lvl="1"/>
            <a:r>
              <a:rPr lang="en-US" dirty="0" smtClean="0"/>
              <a:t>Number of edges connected to a node</a:t>
            </a:r>
          </a:p>
          <a:p>
            <a:pPr lvl="1"/>
            <a:endParaRPr lang="en-US" dirty="0"/>
          </a:p>
          <a:p>
            <a:r>
              <a:rPr lang="en-US" dirty="0" smtClean="0"/>
              <a:t>Shortest Path</a:t>
            </a:r>
          </a:p>
          <a:p>
            <a:pPr lvl="1"/>
            <a:r>
              <a:rPr lang="en-US" dirty="0" smtClean="0"/>
              <a:t>Number of edges to traverse to get between 2 nodes</a:t>
            </a:r>
          </a:p>
          <a:p>
            <a:endParaRPr lang="en-US" dirty="0"/>
          </a:p>
          <a:p>
            <a:r>
              <a:rPr lang="en-US" dirty="0" err="1" smtClean="0"/>
              <a:t>Betweenness</a:t>
            </a:r>
            <a:r>
              <a:rPr lang="en-US" dirty="0" smtClean="0"/>
              <a:t> Centrality</a:t>
            </a:r>
          </a:p>
          <a:p>
            <a:pPr lvl="1"/>
            <a:r>
              <a:rPr lang="en-US" dirty="0" smtClean="0"/>
              <a:t>Number of shortest paths between pairs of nodes that pass through a given node</a:t>
            </a:r>
          </a:p>
          <a:p>
            <a:pPr lvl="1"/>
            <a:endParaRPr lang="en-US" dirty="0"/>
          </a:p>
          <a:p>
            <a:r>
              <a:rPr lang="en-US" dirty="0" smtClean="0"/>
              <a:t>Disconnected Component</a:t>
            </a:r>
          </a:p>
          <a:p>
            <a:pPr lvl="1"/>
            <a:r>
              <a:rPr lang="en-US" dirty="0" smtClean="0"/>
              <a:t>A cluster of nodes not connected to the main cluster of nodes</a:t>
            </a:r>
          </a:p>
          <a:p>
            <a:pPr lvl="1"/>
            <a:endParaRPr lang="en-US" dirty="0"/>
          </a:p>
          <a:p>
            <a:pPr lvl="1"/>
            <a:endParaRPr lang="en-US" dirty="0"/>
          </a:p>
          <a:p>
            <a:endParaRPr lang="en-US" dirty="0"/>
          </a:p>
        </p:txBody>
      </p:sp>
    </p:spTree>
    <p:extLst>
      <p:ext uri="{BB962C8B-B14F-4D97-AF65-F5344CB8AC3E}">
        <p14:creationId xmlns:p14="http://schemas.microsoft.com/office/powerpoint/2010/main" val="120259322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Force Directed Layouts</a:t>
            </a:r>
            <a:endParaRPr lang="en-US" dirty="0"/>
          </a:p>
        </p:txBody>
      </p:sp>
      <p:sp>
        <p:nvSpPr>
          <p:cNvPr id="3" name="Content Placeholder 2"/>
          <p:cNvSpPr>
            <a:spLocks noGrp="1"/>
          </p:cNvSpPr>
          <p:nvPr>
            <p:ph idx="1"/>
          </p:nvPr>
        </p:nvSpPr>
        <p:spPr/>
        <p:txBody>
          <a:bodyPr/>
          <a:lstStyle/>
          <a:p>
            <a:r>
              <a:rPr lang="en-US" dirty="0" smtClean="0"/>
              <a:t>Nodes repel</a:t>
            </a:r>
          </a:p>
          <a:p>
            <a:endParaRPr lang="en-US" dirty="0"/>
          </a:p>
          <a:p>
            <a:r>
              <a:rPr lang="en-US" dirty="0" smtClean="0"/>
              <a:t>Edges are like springs</a:t>
            </a:r>
            <a:endParaRPr lang="en-US" dirty="0"/>
          </a:p>
        </p:txBody>
      </p:sp>
      <p:pic>
        <p:nvPicPr>
          <p:cNvPr id="4" name="Picture 3"/>
          <p:cNvPicPr>
            <a:picLocks noChangeAspect="1"/>
          </p:cNvPicPr>
          <p:nvPr/>
        </p:nvPicPr>
        <p:blipFill>
          <a:blip r:embed="rId3"/>
          <a:stretch>
            <a:fillRect/>
          </a:stretch>
        </p:blipFill>
        <p:spPr>
          <a:xfrm>
            <a:off x="2133600" y="3606800"/>
            <a:ext cx="4851400" cy="2247900"/>
          </a:xfrm>
          <a:prstGeom prst="rect">
            <a:avLst/>
          </a:prstGeom>
        </p:spPr>
      </p:pic>
    </p:spTree>
    <p:extLst>
      <p:ext uri="{BB962C8B-B14F-4D97-AF65-F5344CB8AC3E}">
        <p14:creationId xmlns:p14="http://schemas.microsoft.com/office/powerpoint/2010/main" val="237146954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914400" y="0"/>
            <a:ext cx="7620000" cy="6598830"/>
          </a:xfrm>
          <a:prstGeom prst="rect">
            <a:avLst/>
          </a:prstGeom>
        </p:spPr>
      </p:pic>
      <p:sp>
        <p:nvSpPr>
          <p:cNvPr id="3" name="Rectangle 2"/>
          <p:cNvSpPr/>
          <p:nvPr/>
        </p:nvSpPr>
        <p:spPr>
          <a:xfrm>
            <a:off x="2286000" y="6581001"/>
            <a:ext cx="6629400" cy="276999"/>
          </a:xfrm>
          <a:prstGeom prst="rect">
            <a:avLst/>
          </a:prstGeom>
        </p:spPr>
        <p:txBody>
          <a:bodyPr wrap="square">
            <a:spAutoFit/>
          </a:bodyPr>
          <a:lstStyle/>
          <a:p>
            <a:pPr algn="r"/>
            <a:r>
              <a:rPr lang="en-US" sz="1200" dirty="0">
                <a:latin typeface="Helvetica"/>
                <a:cs typeface="Helvetica"/>
              </a:rPr>
              <a:t>https://</a:t>
            </a:r>
            <a:r>
              <a:rPr lang="en-US" sz="1200" dirty="0" err="1">
                <a:latin typeface="Helvetica"/>
                <a:cs typeface="Helvetica"/>
              </a:rPr>
              <a:t>www.cbinsights.com</a:t>
            </a:r>
            <a:r>
              <a:rPr lang="en-US" sz="1200" dirty="0">
                <a:latin typeface="Helvetica"/>
                <a:cs typeface="Helvetica"/>
              </a:rPr>
              <a:t>/top-tech-</a:t>
            </a:r>
            <a:r>
              <a:rPr lang="en-US" sz="1200" dirty="0" err="1">
                <a:latin typeface="Helvetica"/>
                <a:cs typeface="Helvetica"/>
              </a:rPr>
              <a:t>ipo</a:t>
            </a:r>
            <a:r>
              <a:rPr lang="en-US" sz="1200" dirty="0">
                <a:latin typeface="Helvetica"/>
                <a:cs typeface="Helvetica"/>
              </a:rPr>
              <a:t>-pipeline-investors-social-graph/?view=graph</a:t>
            </a:r>
          </a:p>
        </p:txBody>
      </p:sp>
    </p:spTree>
    <p:extLst>
      <p:ext uri="{BB962C8B-B14F-4D97-AF65-F5344CB8AC3E}">
        <p14:creationId xmlns:p14="http://schemas.microsoft.com/office/powerpoint/2010/main" val="346593863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Node-Link Pro/Cons</a:t>
            </a:r>
            <a:endParaRPr lang="en-US" dirty="0"/>
          </a:p>
        </p:txBody>
      </p:sp>
      <p:sp>
        <p:nvSpPr>
          <p:cNvPr id="3" name="Content Placeholder 2"/>
          <p:cNvSpPr>
            <a:spLocks noGrp="1"/>
          </p:cNvSpPr>
          <p:nvPr>
            <p:ph idx="1"/>
          </p:nvPr>
        </p:nvSpPr>
        <p:spPr/>
        <p:txBody>
          <a:bodyPr/>
          <a:lstStyle/>
          <a:p>
            <a:r>
              <a:rPr lang="en-US" dirty="0" smtClean="0"/>
              <a:t>Pro</a:t>
            </a:r>
          </a:p>
          <a:p>
            <a:pPr lvl="1"/>
            <a:r>
              <a:rPr lang="en-US" dirty="0" smtClean="0"/>
              <a:t>Intuitive</a:t>
            </a:r>
            <a:endParaRPr lang="en-US" dirty="0"/>
          </a:p>
          <a:p>
            <a:pPr lvl="1"/>
            <a:r>
              <a:rPr lang="en-US" dirty="0" smtClean="0"/>
              <a:t>Good for understanding topological structure (clusters)</a:t>
            </a:r>
            <a:endParaRPr lang="en-US" dirty="0"/>
          </a:p>
          <a:p>
            <a:pPr lvl="1"/>
            <a:r>
              <a:rPr lang="en-US" dirty="0" smtClean="0"/>
              <a:t>Path tracing to see connections via other nodes</a:t>
            </a:r>
          </a:p>
          <a:p>
            <a:pPr lvl="1"/>
            <a:endParaRPr lang="en-US" dirty="0"/>
          </a:p>
          <a:p>
            <a:r>
              <a:rPr lang="en-US" dirty="0" smtClean="0"/>
              <a:t>Con</a:t>
            </a:r>
          </a:p>
          <a:p>
            <a:pPr lvl="1"/>
            <a:r>
              <a:rPr lang="en-US" dirty="0" smtClean="0"/>
              <a:t>Not </a:t>
            </a:r>
            <a:r>
              <a:rPr lang="en-US" dirty="0" err="1" smtClean="0"/>
              <a:t>scaleable</a:t>
            </a:r>
            <a:r>
              <a:rPr lang="en-US" dirty="0" smtClean="0"/>
              <a:t> (limit around a few hundred nodes)</a:t>
            </a:r>
          </a:p>
          <a:p>
            <a:pPr lvl="1"/>
            <a:r>
              <a:rPr lang="en-US" dirty="0" smtClean="0"/>
              <a:t>Easily turn into hairballs</a:t>
            </a:r>
          </a:p>
          <a:p>
            <a:pPr lvl="1"/>
            <a:r>
              <a:rPr lang="en-US" dirty="0" smtClean="0"/>
              <a:t>Layout is non-stable so it changes run to run, or if you add nodes or edges </a:t>
            </a:r>
            <a:r>
              <a:rPr lang="en-US" dirty="0" smtClean="0">
                <a:sym typeface="Wingdings"/>
              </a:rPr>
              <a:t> Hard to compare</a:t>
            </a:r>
            <a:endParaRPr lang="en-US" dirty="0" smtClean="0"/>
          </a:p>
          <a:p>
            <a:pPr lvl="1"/>
            <a:endParaRPr lang="en-US" dirty="0"/>
          </a:p>
        </p:txBody>
      </p:sp>
    </p:spTree>
    <p:extLst>
      <p:ext uri="{BB962C8B-B14F-4D97-AF65-F5344CB8AC3E}">
        <p14:creationId xmlns:p14="http://schemas.microsoft.com/office/powerpoint/2010/main" val="250591343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Adjacency Matrices</a:t>
            </a:r>
            <a:endParaRPr lang="en-US" dirty="0"/>
          </a:p>
        </p:txBody>
      </p:sp>
      <p:pic>
        <p:nvPicPr>
          <p:cNvPr id="5" name="Picture 4" descr="matrixnet.JPG"/>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848"/>
                    </a14:imgEffect>
                    <a14:imgEffect>
                      <a14:brightnessContrast bright="37000" contrast="46000"/>
                    </a14:imgEffect>
                  </a14:imgLayer>
                </a14:imgProps>
              </a:ext>
              <a:ext uri="{28A0092B-C50C-407E-A947-70E740481C1C}">
                <a14:useLocalDpi xmlns:a14="http://schemas.microsoft.com/office/drawing/2010/main" val="0"/>
              </a:ext>
            </a:extLst>
          </a:blip>
          <a:srcRect l="27362" t="53704" r="36111" b="10740"/>
          <a:stretch/>
        </p:blipFill>
        <p:spPr>
          <a:xfrm rot="5400000">
            <a:off x="2180696" y="1997604"/>
            <a:ext cx="4731808" cy="3454400"/>
          </a:xfrm>
          <a:prstGeom prst="rect">
            <a:avLst/>
          </a:prstGeom>
        </p:spPr>
      </p:pic>
    </p:spTree>
    <p:extLst>
      <p:ext uri="{BB962C8B-B14F-4D97-AF65-F5344CB8AC3E}">
        <p14:creationId xmlns:p14="http://schemas.microsoft.com/office/powerpoint/2010/main" val="118222887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 y="1397000"/>
            <a:ext cx="9143999" cy="332740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Timelines</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Tree>
    <p:extLst>
      <p:ext uri="{BB962C8B-B14F-4D97-AF65-F5344CB8AC3E}">
        <p14:creationId xmlns:p14="http://schemas.microsoft.com/office/powerpoint/2010/main" val="358013319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583184" y="0"/>
            <a:ext cx="7951216" cy="6553200"/>
          </a:xfrm>
          <a:prstGeom prst="rect">
            <a:avLst/>
          </a:prstGeom>
        </p:spPr>
      </p:pic>
      <p:sp>
        <p:nvSpPr>
          <p:cNvPr id="3" name="Rectangle 2"/>
          <p:cNvSpPr/>
          <p:nvPr/>
        </p:nvSpPr>
        <p:spPr>
          <a:xfrm>
            <a:off x="1219200" y="6553200"/>
            <a:ext cx="79248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america.aljazeera.com</a:t>
            </a:r>
            <a:r>
              <a:rPr lang="en-US" sz="1200" dirty="0">
                <a:latin typeface="Helvetica"/>
                <a:cs typeface="Helvetica"/>
              </a:rPr>
              <a:t>/articles/multimedia/timeline-</a:t>
            </a:r>
            <a:r>
              <a:rPr lang="en-US" sz="1200" dirty="0" err="1">
                <a:latin typeface="Helvetica"/>
                <a:cs typeface="Helvetica"/>
              </a:rPr>
              <a:t>edward</a:t>
            </a:r>
            <a:r>
              <a:rPr lang="en-US" sz="1200" dirty="0">
                <a:latin typeface="Helvetica"/>
                <a:cs typeface="Helvetica"/>
              </a:rPr>
              <a:t>-</a:t>
            </a:r>
            <a:r>
              <a:rPr lang="en-US" sz="1200" dirty="0" err="1">
                <a:latin typeface="Helvetica"/>
                <a:cs typeface="Helvetica"/>
              </a:rPr>
              <a:t>snowden-revelations.html</a:t>
            </a:r>
            <a:endParaRPr lang="en-US" sz="1200" dirty="0">
              <a:latin typeface="Helvetica"/>
              <a:cs typeface="Helvetica"/>
            </a:endParaRPr>
          </a:p>
        </p:txBody>
      </p:sp>
    </p:spTree>
    <p:extLst>
      <p:ext uri="{BB962C8B-B14F-4D97-AF65-F5344CB8AC3E}">
        <p14:creationId xmlns:p14="http://schemas.microsoft.com/office/powerpoint/2010/main" val="265749343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1892300" y="0"/>
            <a:ext cx="5347058" cy="6858000"/>
          </a:xfrm>
          <a:prstGeom prst="rect">
            <a:avLst/>
          </a:prstGeom>
        </p:spPr>
      </p:pic>
      <p:sp>
        <p:nvSpPr>
          <p:cNvPr id="3" name="Rectangle 2"/>
          <p:cNvSpPr/>
          <p:nvPr/>
        </p:nvSpPr>
        <p:spPr>
          <a:xfrm>
            <a:off x="7086600" y="6135469"/>
            <a:ext cx="2057400" cy="646331"/>
          </a:xfrm>
          <a:prstGeom prst="rect">
            <a:avLst/>
          </a:prstGeom>
        </p:spPr>
        <p:txBody>
          <a:bodyPr wrap="square">
            <a:spAutoFit/>
          </a:bodyPr>
          <a:lstStyle/>
          <a:p>
            <a:r>
              <a:rPr lang="en-US" sz="1200" dirty="0">
                <a:latin typeface="Helvetica"/>
                <a:cs typeface="Helvetica"/>
              </a:rPr>
              <a:t>http://</a:t>
            </a:r>
            <a:r>
              <a:rPr lang="en-US" sz="1200" dirty="0" err="1">
                <a:latin typeface="Helvetica"/>
                <a:cs typeface="Helvetica"/>
              </a:rPr>
              <a:t>www.wnyc.org</a:t>
            </a:r>
            <a:r>
              <a:rPr lang="en-US" sz="1200" dirty="0">
                <a:latin typeface="Helvetica"/>
                <a:cs typeface="Helvetica"/>
              </a:rPr>
              <a:t>/story/207211-timeline-pedro-espadas-long-dance-law/</a:t>
            </a:r>
          </a:p>
        </p:txBody>
      </p:sp>
    </p:spTree>
    <p:extLst>
      <p:ext uri="{BB962C8B-B14F-4D97-AF65-F5344CB8AC3E}">
        <p14:creationId xmlns:p14="http://schemas.microsoft.com/office/powerpoint/2010/main" val="23557368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 y="1397000"/>
            <a:ext cx="9143999" cy="332740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Networks</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Tree>
    <p:extLst>
      <p:ext uri="{BB962C8B-B14F-4D97-AF65-F5344CB8AC3E}">
        <p14:creationId xmlns:p14="http://schemas.microsoft.com/office/powerpoint/2010/main" val="14712898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 Graphical Conventions</a:t>
            </a:r>
            <a:endParaRPr lang="en-US" dirty="0"/>
          </a:p>
        </p:txBody>
      </p:sp>
      <p:sp>
        <p:nvSpPr>
          <p:cNvPr id="3" name="Content Placeholder 2"/>
          <p:cNvSpPr>
            <a:spLocks noGrp="1"/>
          </p:cNvSpPr>
          <p:nvPr>
            <p:ph idx="1"/>
          </p:nvPr>
        </p:nvSpPr>
        <p:spPr>
          <a:xfrm>
            <a:off x="457200" y="1117600"/>
            <a:ext cx="8229600" cy="5130800"/>
          </a:xfrm>
        </p:spPr>
        <p:txBody>
          <a:bodyPr/>
          <a:lstStyle/>
          <a:p>
            <a:r>
              <a:rPr lang="en-US" dirty="0" smtClean="0"/>
              <a:t>Uniform Timescale</a:t>
            </a:r>
          </a:p>
          <a:p>
            <a:endParaRPr lang="en-US" dirty="0"/>
          </a:p>
          <a:p>
            <a:r>
              <a:rPr lang="en-US" dirty="0" smtClean="0"/>
              <a:t>Time indicators</a:t>
            </a:r>
          </a:p>
          <a:p>
            <a:pPr lvl="1"/>
            <a:r>
              <a:rPr lang="en-US" dirty="0" smtClean="0"/>
              <a:t>Labeling dates and intervals with gridlines</a:t>
            </a:r>
          </a:p>
          <a:p>
            <a:pPr lvl="1"/>
            <a:endParaRPr lang="en-US" dirty="0"/>
          </a:p>
          <a:p>
            <a:r>
              <a:rPr lang="en-US" dirty="0" smtClean="0"/>
              <a:t>Thematic annotations</a:t>
            </a:r>
          </a:p>
          <a:p>
            <a:pPr lvl="1"/>
            <a:r>
              <a:rPr lang="en-US" dirty="0" smtClean="0"/>
              <a:t>Label periods of context, e.g. periods of recession, control of congress</a:t>
            </a:r>
          </a:p>
          <a:p>
            <a:pPr lvl="1"/>
            <a:endParaRPr lang="en-US" dirty="0"/>
          </a:p>
          <a:p>
            <a:r>
              <a:rPr lang="en-US" dirty="0" smtClean="0"/>
              <a:t>Line length = length of time</a:t>
            </a:r>
            <a:endParaRPr lang="en-US" dirty="0"/>
          </a:p>
        </p:txBody>
      </p:sp>
    </p:spTree>
    <p:extLst>
      <p:ext uri="{BB962C8B-B14F-4D97-AF65-F5344CB8AC3E}">
        <p14:creationId xmlns:p14="http://schemas.microsoft.com/office/powerpoint/2010/main" val="9936931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1257300"/>
            <a:ext cx="9144000" cy="4324536"/>
          </a:xfrm>
          <a:prstGeom prst="rect">
            <a:avLst/>
          </a:prstGeom>
        </p:spPr>
      </p:pic>
      <p:sp>
        <p:nvSpPr>
          <p:cNvPr id="5" name="Rectangle 4"/>
          <p:cNvSpPr/>
          <p:nvPr/>
        </p:nvSpPr>
        <p:spPr>
          <a:xfrm>
            <a:off x="4572000" y="5791200"/>
            <a:ext cx="4572000" cy="276999"/>
          </a:xfrm>
          <a:prstGeom prst="rect">
            <a:avLst/>
          </a:prstGeom>
        </p:spPr>
        <p:txBody>
          <a:bodyPr>
            <a:spAutoFit/>
          </a:bodyPr>
          <a:lstStyle/>
          <a:p>
            <a:r>
              <a:rPr lang="en-US" sz="1200" dirty="0">
                <a:latin typeface="Helvetica"/>
                <a:cs typeface="Helvetica"/>
              </a:rPr>
              <a:t>http://</a:t>
            </a:r>
            <a:r>
              <a:rPr lang="en-US" sz="1200" dirty="0" err="1">
                <a:latin typeface="Helvetica"/>
                <a:cs typeface="Helvetica"/>
              </a:rPr>
              <a:t>www.bloomberg.com</a:t>
            </a:r>
            <a:r>
              <a:rPr lang="en-US" sz="1200" dirty="0">
                <a:latin typeface="Helvetica"/>
                <a:cs typeface="Helvetica"/>
              </a:rPr>
              <a:t>/graphics/2015-pace-of-social-change/</a:t>
            </a:r>
          </a:p>
        </p:txBody>
      </p:sp>
    </p:spTree>
    <p:extLst>
      <p:ext uri="{BB962C8B-B14F-4D97-AF65-F5344CB8AC3E}">
        <p14:creationId xmlns:p14="http://schemas.microsoft.com/office/powerpoint/2010/main" val="414627363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0" y="2743200"/>
            <a:ext cx="9144000" cy="2421331"/>
          </a:xfrm>
          <a:prstGeom prst="rect">
            <a:avLst/>
          </a:prstGeom>
        </p:spPr>
      </p:pic>
      <p:pic>
        <p:nvPicPr>
          <p:cNvPr id="6" name="Picture 5"/>
          <p:cNvPicPr>
            <a:picLocks noChangeAspect="1"/>
          </p:cNvPicPr>
          <p:nvPr/>
        </p:nvPicPr>
        <p:blipFill>
          <a:blip r:embed="rId4"/>
          <a:stretch>
            <a:fillRect/>
          </a:stretch>
        </p:blipFill>
        <p:spPr>
          <a:xfrm>
            <a:off x="0" y="1068781"/>
            <a:ext cx="9144000" cy="1141019"/>
          </a:xfrm>
          <a:prstGeom prst="rect">
            <a:avLst/>
          </a:prstGeom>
        </p:spPr>
      </p:pic>
      <p:sp>
        <p:nvSpPr>
          <p:cNvPr id="7" name="Rectangle 6"/>
          <p:cNvSpPr/>
          <p:nvPr/>
        </p:nvSpPr>
        <p:spPr>
          <a:xfrm>
            <a:off x="7086600" y="6527631"/>
            <a:ext cx="1980029" cy="276999"/>
          </a:xfrm>
          <a:prstGeom prst="rect">
            <a:avLst/>
          </a:prstGeom>
        </p:spPr>
        <p:txBody>
          <a:bodyPr wrap="none">
            <a:spAutoFit/>
          </a:bodyPr>
          <a:lstStyle/>
          <a:p>
            <a:pPr algn="r"/>
            <a:r>
              <a:rPr lang="en-US" sz="1200" dirty="0"/>
              <a:t>https://</a:t>
            </a:r>
            <a:r>
              <a:rPr lang="en-US" sz="1200" dirty="0" err="1"/>
              <a:t>xkcd.com</a:t>
            </a:r>
            <a:r>
              <a:rPr lang="en-US" sz="1200" dirty="0"/>
              <a:t>/657/large/</a:t>
            </a:r>
          </a:p>
        </p:txBody>
      </p:sp>
    </p:spTree>
    <p:extLst>
      <p:ext uri="{BB962C8B-B14F-4D97-AF65-F5344CB8AC3E}">
        <p14:creationId xmlns:p14="http://schemas.microsoft.com/office/powerpoint/2010/main" val="200010422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393700"/>
            <a:ext cx="9144000" cy="6061435"/>
          </a:xfrm>
          <a:prstGeom prst="rect">
            <a:avLst/>
          </a:prstGeom>
        </p:spPr>
      </p:pic>
      <p:sp>
        <p:nvSpPr>
          <p:cNvPr id="3" name="Rectangle 2"/>
          <p:cNvSpPr/>
          <p:nvPr/>
        </p:nvSpPr>
        <p:spPr>
          <a:xfrm>
            <a:off x="1565070" y="6504316"/>
            <a:ext cx="75438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www.nytimes.com</a:t>
            </a:r>
            <a:r>
              <a:rPr lang="en-US" sz="1200" dirty="0">
                <a:latin typeface="Helvetica"/>
                <a:cs typeface="Helvetica"/>
              </a:rPr>
              <a:t>/interactive/2008/02/23/movies/20080223_REVENUE_GRAPHIC.html?_r=0</a:t>
            </a:r>
          </a:p>
        </p:txBody>
      </p:sp>
    </p:spTree>
    <p:extLst>
      <p:ext uri="{BB962C8B-B14F-4D97-AF65-F5344CB8AC3E}">
        <p14:creationId xmlns:p14="http://schemas.microsoft.com/office/powerpoint/2010/main" val="279727398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127000"/>
            <a:ext cx="9144000" cy="6578758"/>
          </a:xfrm>
          <a:prstGeom prst="rect">
            <a:avLst/>
          </a:prstGeom>
        </p:spPr>
      </p:pic>
    </p:spTree>
    <p:extLst>
      <p:ext uri="{BB962C8B-B14F-4D97-AF65-F5344CB8AC3E}">
        <p14:creationId xmlns:p14="http://schemas.microsoft.com/office/powerpoint/2010/main" val="367305023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546100"/>
            <a:ext cx="9144000" cy="5745707"/>
          </a:xfrm>
          <a:prstGeom prst="rect">
            <a:avLst/>
          </a:prstGeom>
        </p:spPr>
      </p:pic>
    </p:spTree>
    <p:extLst>
      <p:ext uri="{BB962C8B-B14F-4D97-AF65-F5344CB8AC3E}">
        <p14:creationId xmlns:p14="http://schemas.microsoft.com/office/powerpoint/2010/main" val="112126023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Inspiration</a:t>
            </a:r>
            <a:endParaRPr lang="en-US" dirty="0"/>
          </a:p>
        </p:txBody>
      </p:sp>
      <p:pic>
        <p:nvPicPr>
          <p:cNvPr id="4" name="Picture 3">
            <a:hlinkClick r:id="rId3"/>
          </p:cNvPr>
          <p:cNvPicPr>
            <a:picLocks noChangeAspect="1"/>
          </p:cNvPicPr>
          <p:nvPr/>
        </p:nvPicPr>
        <p:blipFill>
          <a:blip r:embed="rId4"/>
          <a:stretch>
            <a:fillRect/>
          </a:stretch>
        </p:blipFill>
        <p:spPr>
          <a:xfrm>
            <a:off x="0" y="153318"/>
            <a:ext cx="9144000" cy="6323682"/>
          </a:xfrm>
          <a:prstGeom prst="rect">
            <a:avLst/>
          </a:prstGeom>
        </p:spPr>
      </p:pic>
      <p:sp>
        <p:nvSpPr>
          <p:cNvPr id="5" name="Rectangle 4"/>
          <p:cNvSpPr/>
          <p:nvPr/>
        </p:nvSpPr>
        <p:spPr>
          <a:xfrm>
            <a:off x="6519251" y="6488668"/>
            <a:ext cx="2624749" cy="369332"/>
          </a:xfrm>
          <a:prstGeom prst="rect">
            <a:avLst/>
          </a:prstGeom>
        </p:spPr>
        <p:txBody>
          <a:bodyPr wrap="none">
            <a:spAutoFit/>
          </a:bodyPr>
          <a:lstStyle/>
          <a:p>
            <a:r>
              <a:rPr lang="en-US" dirty="0"/>
              <a:t>http://</a:t>
            </a:r>
            <a:r>
              <a:rPr lang="en-US" dirty="0" err="1"/>
              <a:t>survey.timeviz.net</a:t>
            </a:r>
            <a:r>
              <a:rPr lang="en-US" dirty="0"/>
              <a:t>/</a:t>
            </a:r>
          </a:p>
        </p:txBody>
      </p:sp>
    </p:spTree>
    <p:extLst>
      <p:ext uri="{BB962C8B-B14F-4D97-AF65-F5344CB8AC3E}">
        <p14:creationId xmlns:p14="http://schemas.microsoft.com/office/powerpoint/2010/main" val="252584216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
        <p:nvSpPr>
          <p:cNvPr id="3" name="Content Placeholder 2"/>
          <p:cNvSpPr>
            <a:spLocks noGrp="1"/>
          </p:cNvSpPr>
          <p:nvPr>
            <p:ph idx="1"/>
          </p:nvPr>
        </p:nvSpPr>
        <p:spPr/>
        <p:txBody>
          <a:bodyPr/>
          <a:lstStyle/>
          <a:p>
            <a:r>
              <a:rPr lang="en-US" dirty="0" err="1" smtClean="0"/>
              <a:t>TimelineJS</a:t>
            </a:r>
            <a:endParaRPr lang="en-US" dirty="0" smtClean="0"/>
          </a:p>
          <a:p>
            <a:pPr lvl="1"/>
            <a:r>
              <a:rPr lang="en-US" dirty="0">
                <a:hlinkClick r:id="rId2"/>
              </a:rPr>
              <a:t>http://timeline.knightlab.com</a:t>
            </a:r>
            <a:r>
              <a:rPr lang="en-US" dirty="0" smtClean="0">
                <a:hlinkClick r:id="rId2"/>
              </a:rPr>
              <a:t>/</a:t>
            </a:r>
            <a:r>
              <a:rPr lang="en-US" dirty="0" smtClean="0"/>
              <a:t> </a:t>
            </a:r>
          </a:p>
          <a:p>
            <a:pPr lvl="1"/>
            <a:endParaRPr lang="en-US" dirty="0"/>
          </a:p>
          <a:p>
            <a:r>
              <a:rPr lang="en-US" dirty="0" err="1" smtClean="0"/>
              <a:t>TimelineSetter</a:t>
            </a:r>
            <a:endParaRPr lang="en-US" dirty="0" smtClean="0"/>
          </a:p>
          <a:p>
            <a:pPr lvl="1"/>
            <a:r>
              <a:rPr lang="en-US" dirty="0">
                <a:hlinkClick r:id="rId3"/>
              </a:rPr>
              <a:t>http://propublica.github.io/timeline-setter</a:t>
            </a:r>
            <a:r>
              <a:rPr lang="en-US" dirty="0" smtClean="0">
                <a:hlinkClick r:id="rId3"/>
              </a:rPr>
              <a:t>/</a:t>
            </a:r>
            <a:r>
              <a:rPr lang="en-US" dirty="0" smtClean="0"/>
              <a:t> </a:t>
            </a:r>
          </a:p>
          <a:p>
            <a:pPr lvl="1"/>
            <a:endParaRPr lang="en-US" dirty="0"/>
          </a:p>
          <a:p>
            <a:r>
              <a:rPr lang="en-US" dirty="0" smtClean="0"/>
              <a:t>WNYC Vertical Timeline</a:t>
            </a:r>
          </a:p>
          <a:p>
            <a:pPr lvl="1"/>
            <a:r>
              <a:rPr lang="en-US" dirty="0">
                <a:hlinkClick r:id="rId4"/>
              </a:rPr>
              <a:t>https://github.com/jkeefe/</a:t>
            </a:r>
            <a:r>
              <a:rPr lang="en-US" dirty="0" smtClean="0">
                <a:hlinkClick r:id="rId4"/>
              </a:rPr>
              <a:t>Timeline</a:t>
            </a:r>
            <a:r>
              <a:rPr lang="en-US" dirty="0" smtClean="0"/>
              <a:t> </a:t>
            </a:r>
            <a:endParaRPr lang="en-US" dirty="0"/>
          </a:p>
          <a:p>
            <a:endParaRPr lang="en-US" dirty="0" smtClean="0"/>
          </a:p>
          <a:p>
            <a:r>
              <a:rPr lang="en-US" dirty="0" smtClean="0"/>
              <a:t>All can be run off Google Spreadsheets!</a:t>
            </a:r>
            <a:endParaRPr lang="en-US" dirty="0"/>
          </a:p>
        </p:txBody>
      </p:sp>
    </p:spTree>
    <p:extLst>
      <p:ext uri="{BB962C8B-B14F-4D97-AF65-F5344CB8AC3E}">
        <p14:creationId xmlns:p14="http://schemas.microsoft.com/office/powerpoint/2010/main" val="367340867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1981200"/>
            <a:ext cx="1931359" cy="1981200"/>
          </a:xfrm>
          <a:prstGeom prst="rect">
            <a:avLst/>
          </a:prstGeom>
        </p:spPr>
      </p:pic>
      <p:pic>
        <p:nvPicPr>
          <p:cNvPr id="3" name="Picture 2"/>
          <p:cNvPicPr>
            <a:picLocks noChangeAspect="1"/>
          </p:cNvPicPr>
          <p:nvPr/>
        </p:nvPicPr>
        <p:blipFill>
          <a:blip r:embed="rId3"/>
          <a:stretch>
            <a:fillRect/>
          </a:stretch>
        </p:blipFill>
        <p:spPr>
          <a:xfrm>
            <a:off x="2540960" y="1981200"/>
            <a:ext cx="1993926" cy="3429000"/>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572000" y="1993900"/>
            <a:ext cx="2057400" cy="2057400"/>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6781800" y="1981200"/>
            <a:ext cx="1981200" cy="1981200"/>
          </a:xfrm>
          <a:prstGeom prst="rect">
            <a:avLst/>
          </a:prstGeom>
        </p:spPr>
      </p:pic>
    </p:spTree>
    <p:extLst>
      <p:ext uri="{BB962C8B-B14F-4D97-AF65-F5344CB8AC3E}">
        <p14:creationId xmlns:p14="http://schemas.microsoft.com/office/powerpoint/2010/main" val="358013319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What’s Different about Text?</a:t>
            </a:r>
            <a:endParaRPr lang="en-US" dirty="0"/>
          </a:p>
        </p:txBody>
      </p:sp>
      <p:sp>
        <p:nvSpPr>
          <p:cNvPr id="3" name="Content Placeholder 2"/>
          <p:cNvSpPr>
            <a:spLocks noGrp="1"/>
          </p:cNvSpPr>
          <p:nvPr>
            <p:ph idx="1"/>
          </p:nvPr>
        </p:nvSpPr>
        <p:spPr>
          <a:xfrm>
            <a:off x="457200" y="1117599"/>
            <a:ext cx="8229600" cy="5425301"/>
          </a:xfrm>
        </p:spPr>
        <p:txBody>
          <a:bodyPr>
            <a:normAutofit lnSpcReduction="10000"/>
          </a:bodyPr>
          <a:lstStyle/>
          <a:p>
            <a:r>
              <a:rPr lang="en-US" dirty="0"/>
              <a:t>Text</a:t>
            </a:r>
          </a:p>
          <a:p>
            <a:pPr lvl="1"/>
            <a:r>
              <a:rPr lang="en-US" dirty="0">
                <a:solidFill>
                  <a:schemeClr val="bg1">
                    <a:lumMod val="65000"/>
                  </a:schemeClr>
                </a:solidFill>
              </a:rPr>
              <a:t>A sequence of written </a:t>
            </a:r>
            <a:r>
              <a:rPr lang="en-US" dirty="0" smtClean="0">
                <a:solidFill>
                  <a:schemeClr val="bg1">
                    <a:lumMod val="65000"/>
                  </a:schemeClr>
                </a:solidFill>
              </a:rPr>
              <a:t>or </a:t>
            </a:r>
            <a:r>
              <a:rPr lang="en-US" dirty="0">
                <a:solidFill>
                  <a:schemeClr val="bg1">
                    <a:lumMod val="65000"/>
                  </a:schemeClr>
                </a:solidFill>
              </a:rPr>
              <a:t>spoken </a:t>
            </a:r>
            <a:r>
              <a:rPr lang="en-US" dirty="0" smtClean="0">
                <a:solidFill>
                  <a:schemeClr val="bg1">
                    <a:lumMod val="65000"/>
                  </a:schemeClr>
                </a:solidFill>
              </a:rPr>
              <a:t>words</a:t>
            </a:r>
          </a:p>
          <a:p>
            <a:pPr lvl="1"/>
            <a:r>
              <a:rPr lang="en-US" dirty="0" smtClean="0">
                <a:solidFill>
                  <a:schemeClr val="bg1">
                    <a:lumMod val="65000"/>
                  </a:schemeClr>
                </a:solidFill>
              </a:rPr>
              <a:t>Frequencies / rates, context, semantics</a:t>
            </a:r>
            <a:endParaRPr lang="en-US" dirty="0">
              <a:solidFill>
                <a:schemeClr val="bg1">
                  <a:lumMod val="65000"/>
                </a:schemeClr>
              </a:solidFill>
            </a:endParaRPr>
          </a:p>
          <a:p>
            <a:endParaRPr lang="en-US" dirty="0" smtClean="0"/>
          </a:p>
          <a:p>
            <a:r>
              <a:rPr lang="en-US" dirty="0" smtClean="0"/>
              <a:t>Tables</a:t>
            </a:r>
          </a:p>
          <a:p>
            <a:endParaRPr lang="en-US" dirty="0" smtClean="0"/>
          </a:p>
          <a:p>
            <a:r>
              <a:rPr lang="en-US" dirty="0" smtClean="0"/>
              <a:t>Geometric (2D or 3D)</a:t>
            </a:r>
          </a:p>
          <a:p>
            <a:endParaRPr lang="en-US" dirty="0" smtClean="0"/>
          </a:p>
          <a:p>
            <a:r>
              <a:rPr lang="en-US" dirty="0" smtClean="0"/>
              <a:t>Networks (graphs)</a:t>
            </a:r>
          </a:p>
          <a:p>
            <a:endParaRPr lang="en-US" dirty="0" smtClean="0"/>
          </a:p>
          <a:p>
            <a:r>
              <a:rPr lang="en-US" dirty="0" smtClean="0"/>
              <a:t>Trees (hierarchies)</a:t>
            </a:r>
          </a:p>
          <a:p>
            <a:endParaRPr lang="en-US" dirty="0" smtClean="0"/>
          </a:p>
          <a:p>
            <a:r>
              <a:rPr lang="en-US" dirty="0" smtClean="0"/>
              <a:t>Temporal</a:t>
            </a:r>
          </a:p>
        </p:txBody>
      </p:sp>
      <p:pic>
        <p:nvPicPr>
          <p:cNvPr id="6" name="Picture 5"/>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11730"/>
          <a:stretch/>
        </p:blipFill>
        <p:spPr>
          <a:xfrm>
            <a:off x="2923028" y="5638800"/>
            <a:ext cx="1801372" cy="731523"/>
          </a:xfrm>
          <a:prstGeom prst="rect">
            <a:avLst/>
          </a:prstGeom>
        </p:spPr>
      </p:pic>
      <p:pic>
        <p:nvPicPr>
          <p:cNvPr id="9" name="Picture 8"/>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6337300" y="1905000"/>
            <a:ext cx="2349500" cy="1485900"/>
          </a:xfrm>
          <a:prstGeom prst="rect">
            <a:avLst/>
          </a:prstGeom>
        </p:spPr>
      </p:pic>
      <p:pic>
        <p:nvPicPr>
          <p:cNvPr id="10" name="Picture 9"/>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388100" y="3848100"/>
            <a:ext cx="1700275" cy="1122823"/>
          </a:xfrm>
          <a:prstGeom prst="rect">
            <a:avLst/>
          </a:prstGeom>
        </p:spPr>
      </p:pic>
      <p:pic>
        <p:nvPicPr>
          <p:cNvPr id="11" name="Picture 10"/>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4724400" y="2819400"/>
            <a:ext cx="2057400" cy="1308100"/>
          </a:xfrm>
          <a:prstGeom prst="rect">
            <a:avLst/>
          </a:prstGeom>
        </p:spPr>
      </p:pic>
      <p:pic>
        <p:nvPicPr>
          <p:cNvPr id="12" name="Picture 11"/>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Lst>
          </a:blip>
          <a:srcRect r="15213" b="14706"/>
          <a:stretch/>
        </p:blipFill>
        <p:spPr>
          <a:xfrm>
            <a:off x="4724400" y="4970923"/>
            <a:ext cx="1249834" cy="863600"/>
          </a:xfrm>
          <a:prstGeom prst="rect">
            <a:avLst/>
          </a:prstGeom>
        </p:spPr>
      </p:pic>
      <p:sp>
        <p:nvSpPr>
          <p:cNvPr id="13" name="Rectangle 12"/>
          <p:cNvSpPr/>
          <p:nvPr/>
        </p:nvSpPr>
        <p:spPr>
          <a:xfrm>
            <a:off x="5296665" y="6542901"/>
            <a:ext cx="3771135" cy="276999"/>
          </a:xfrm>
          <a:prstGeom prst="rect">
            <a:avLst/>
          </a:prstGeom>
        </p:spPr>
        <p:txBody>
          <a:bodyPr wrap="none">
            <a:spAutoFit/>
          </a:bodyPr>
          <a:lstStyle/>
          <a:p>
            <a:pPr algn="r"/>
            <a:r>
              <a:rPr lang="en-US" sz="1200" dirty="0" smtClean="0"/>
              <a:t>Image Credit: T. </a:t>
            </a:r>
            <a:r>
              <a:rPr lang="en-US" sz="1200" dirty="0" err="1" smtClean="0"/>
              <a:t>Munzner</a:t>
            </a:r>
            <a:r>
              <a:rPr lang="en-US" sz="1200" dirty="0" smtClean="0"/>
              <a:t>. Visualization Analysis &amp; Design</a:t>
            </a:r>
            <a:endParaRPr lang="en-US" sz="1200" dirty="0"/>
          </a:p>
        </p:txBody>
      </p:sp>
      <p:pic>
        <p:nvPicPr>
          <p:cNvPr id="14" name="Picture 13"/>
          <p:cNvPicPr>
            <a:picLocks noChangeAspect="1"/>
          </p:cNvPicPr>
          <p:nvPr/>
        </p:nvPicPr>
        <p:blipFill rotWithShape="1">
          <a:blip r:embed="rId13"/>
          <a:srcRect b="53439"/>
          <a:stretch/>
        </p:blipFill>
        <p:spPr>
          <a:xfrm>
            <a:off x="6172200" y="1231900"/>
            <a:ext cx="2895600" cy="673100"/>
          </a:xfrm>
          <a:prstGeom prst="rect">
            <a:avLst/>
          </a:prstGeom>
        </p:spPr>
      </p:pic>
    </p:spTree>
    <p:extLst>
      <p:ext uri="{BB962C8B-B14F-4D97-AF65-F5344CB8AC3E}">
        <p14:creationId xmlns:p14="http://schemas.microsoft.com/office/powerpoint/2010/main" val="33726022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76200"/>
            <a:ext cx="9144000" cy="6693031"/>
          </a:xfrm>
          <a:prstGeom prst="rect">
            <a:avLst/>
          </a:prstGeom>
        </p:spPr>
      </p:pic>
    </p:spTree>
    <p:extLst>
      <p:ext uri="{BB962C8B-B14F-4D97-AF65-F5344CB8AC3E}">
        <p14:creationId xmlns:p14="http://schemas.microsoft.com/office/powerpoint/2010/main" val="326908467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1219200" y="-12700"/>
            <a:ext cx="6565900" cy="6544889"/>
          </a:xfrm>
          <a:prstGeom prst="rect">
            <a:avLst/>
          </a:prstGeom>
        </p:spPr>
      </p:pic>
      <p:sp>
        <p:nvSpPr>
          <p:cNvPr id="7" name="Rectangle 6"/>
          <p:cNvSpPr/>
          <p:nvPr/>
        </p:nvSpPr>
        <p:spPr>
          <a:xfrm>
            <a:off x="2971800" y="6535579"/>
            <a:ext cx="6019800" cy="246221"/>
          </a:xfrm>
          <a:prstGeom prst="rect">
            <a:avLst/>
          </a:prstGeom>
        </p:spPr>
        <p:txBody>
          <a:bodyPr wrap="square">
            <a:spAutoFit/>
          </a:bodyPr>
          <a:lstStyle/>
          <a:p>
            <a:pPr algn="r"/>
            <a:r>
              <a:rPr lang="en-US" sz="1000" dirty="0"/>
              <a:t>http://</a:t>
            </a:r>
            <a:r>
              <a:rPr lang="en-US" sz="1000" dirty="0" err="1"/>
              <a:t>www.buzzfeed.com</a:t>
            </a:r>
            <a:r>
              <a:rPr lang="en-US" sz="1000" dirty="0"/>
              <a:t>/</a:t>
            </a:r>
            <a:r>
              <a:rPr lang="en-US" sz="1000" dirty="0" err="1"/>
              <a:t>johntemplon</a:t>
            </a:r>
            <a:r>
              <a:rPr lang="en-US" sz="1000" dirty="0"/>
              <a:t>/obamas-pronouns-dont-make-him-narcissist#.kwxO33v7WG</a:t>
            </a:r>
          </a:p>
        </p:txBody>
      </p:sp>
    </p:spTree>
    <p:extLst>
      <p:ext uri="{BB962C8B-B14F-4D97-AF65-F5344CB8AC3E}">
        <p14:creationId xmlns:p14="http://schemas.microsoft.com/office/powerpoint/2010/main" val="99023689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Counts + Comparison</a:t>
            </a:r>
            <a:endParaRPr lang="en-US" dirty="0"/>
          </a:p>
        </p:txBody>
      </p:sp>
      <p:pic>
        <p:nvPicPr>
          <p:cNvPr id="4" name="Picture 3">
            <a:hlinkClick r:id="rId3"/>
          </p:cNvPr>
          <p:cNvPicPr>
            <a:picLocks noChangeAspect="1"/>
          </p:cNvPicPr>
          <p:nvPr/>
        </p:nvPicPr>
        <p:blipFill>
          <a:blip r:embed="rId4"/>
          <a:stretch>
            <a:fillRect/>
          </a:stretch>
        </p:blipFill>
        <p:spPr>
          <a:xfrm>
            <a:off x="0" y="1384300"/>
            <a:ext cx="9144000" cy="4078134"/>
          </a:xfrm>
          <a:prstGeom prst="rect">
            <a:avLst/>
          </a:prstGeom>
        </p:spPr>
      </p:pic>
      <p:sp>
        <p:nvSpPr>
          <p:cNvPr id="5" name="Rectangle 4"/>
          <p:cNvSpPr/>
          <p:nvPr/>
        </p:nvSpPr>
        <p:spPr>
          <a:xfrm>
            <a:off x="2971800" y="6535579"/>
            <a:ext cx="6019800" cy="246221"/>
          </a:xfrm>
          <a:prstGeom prst="rect">
            <a:avLst/>
          </a:prstGeom>
        </p:spPr>
        <p:txBody>
          <a:bodyPr wrap="square">
            <a:spAutoFit/>
          </a:bodyPr>
          <a:lstStyle/>
          <a:p>
            <a:pPr algn="r"/>
            <a:r>
              <a:rPr lang="en-US" sz="1000" dirty="0"/>
              <a:t>http://</a:t>
            </a:r>
            <a:r>
              <a:rPr lang="en-US" sz="1000" dirty="0" err="1"/>
              <a:t>benschmidt.org</a:t>
            </a:r>
            <a:r>
              <a:rPr lang="en-US" sz="1000" dirty="0"/>
              <a:t>/</a:t>
            </a:r>
            <a:r>
              <a:rPr lang="en-US" sz="1000" dirty="0" err="1"/>
              <a:t>poli</a:t>
            </a:r>
            <a:r>
              <a:rPr lang="en-US" sz="1000" dirty="0"/>
              <a:t>/2015-SOTU</a:t>
            </a:r>
          </a:p>
        </p:txBody>
      </p:sp>
    </p:spTree>
    <p:extLst>
      <p:ext uri="{BB962C8B-B14F-4D97-AF65-F5344CB8AC3E}">
        <p14:creationId xmlns:p14="http://schemas.microsoft.com/office/powerpoint/2010/main" val="377322598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Counts Over Time + Semantics</a:t>
            </a:r>
            <a:endParaRPr lang="en-US" dirty="0"/>
          </a:p>
        </p:txBody>
      </p:sp>
      <p:pic>
        <p:nvPicPr>
          <p:cNvPr id="4" name="Picture 3">
            <a:hlinkClick r:id="rId3"/>
          </p:cNvPr>
          <p:cNvPicPr>
            <a:picLocks noChangeAspect="1"/>
          </p:cNvPicPr>
          <p:nvPr/>
        </p:nvPicPr>
        <p:blipFill>
          <a:blip r:embed="rId4"/>
          <a:stretch>
            <a:fillRect/>
          </a:stretch>
        </p:blipFill>
        <p:spPr>
          <a:xfrm>
            <a:off x="0" y="1370530"/>
            <a:ext cx="9144000" cy="4420670"/>
          </a:xfrm>
          <a:prstGeom prst="rect">
            <a:avLst/>
          </a:prstGeom>
        </p:spPr>
      </p:pic>
      <p:sp>
        <p:nvSpPr>
          <p:cNvPr id="5" name="Rectangle 4"/>
          <p:cNvSpPr/>
          <p:nvPr/>
        </p:nvSpPr>
        <p:spPr>
          <a:xfrm>
            <a:off x="2971800" y="6477000"/>
            <a:ext cx="6019800" cy="246221"/>
          </a:xfrm>
          <a:prstGeom prst="rect">
            <a:avLst/>
          </a:prstGeom>
        </p:spPr>
        <p:txBody>
          <a:bodyPr wrap="square">
            <a:spAutoFit/>
          </a:bodyPr>
          <a:lstStyle/>
          <a:p>
            <a:pPr algn="r"/>
            <a:r>
              <a:rPr lang="en-US" sz="1000" dirty="0"/>
              <a:t>http://</a:t>
            </a:r>
            <a:r>
              <a:rPr lang="en-US" sz="1000" dirty="0" err="1"/>
              <a:t>www.washingtonpost.com</a:t>
            </a:r>
            <a:r>
              <a:rPr lang="en-US" sz="1000" dirty="0"/>
              <a:t>/</a:t>
            </a:r>
            <a:r>
              <a:rPr lang="en-US" sz="1000" dirty="0" err="1"/>
              <a:t>wp-srv</a:t>
            </a:r>
            <a:r>
              <a:rPr lang="en-US" sz="1000" dirty="0"/>
              <a:t>/special/politics/2014-state-of-the-union/language-of-</a:t>
            </a:r>
            <a:r>
              <a:rPr lang="en-US" sz="1000" dirty="0" err="1"/>
              <a:t>sotu</a:t>
            </a:r>
            <a:r>
              <a:rPr lang="en-US" sz="1000" dirty="0"/>
              <a:t>/</a:t>
            </a:r>
          </a:p>
        </p:txBody>
      </p:sp>
    </p:spTree>
    <p:extLst>
      <p:ext uri="{BB962C8B-B14F-4D97-AF65-F5344CB8AC3E}">
        <p14:creationId xmlns:p14="http://schemas.microsoft.com/office/powerpoint/2010/main" val="10431208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Counts + Maps</a:t>
            </a:r>
            <a:endParaRPr lang="en-US" dirty="0"/>
          </a:p>
        </p:txBody>
      </p:sp>
      <p:pic>
        <p:nvPicPr>
          <p:cNvPr id="4" name="Picture 3">
            <a:hlinkClick r:id="rId3"/>
          </p:cNvPr>
          <p:cNvPicPr>
            <a:picLocks noChangeAspect="1"/>
          </p:cNvPicPr>
          <p:nvPr/>
        </p:nvPicPr>
        <p:blipFill>
          <a:blip r:embed="rId4"/>
          <a:stretch>
            <a:fillRect/>
          </a:stretch>
        </p:blipFill>
        <p:spPr>
          <a:xfrm>
            <a:off x="0" y="863600"/>
            <a:ext cx="9144000" cy="5120268"/>
          </a:xfrm>
          <a:prstGeom prst="rect">
            <a:avLst/>
          </a:prstGeom>
        </p:spPr>
      </p:pic>
      <p:sp>
        <p:nvSpPr>
          <p:cNvPr id="6" name="Rectangle 5"/>
          <p:cNvSpPr/>
          <p:nvPr/>
        </p:nvSpPr>
        <p:spPr>
          <a:xfrm>
            <a:off x="2971800" y="6477000"/>
            <a:ext cx="6019800" cy="246221"/>
          </a:xfrm>
          <a:prstGeom prst="rect">
            <a:avLst/>
          </a:prstGeom>
        </p:spPr>
        <p:txBody>
          <a:bodyPr wrap="square">
            <a:spAutoFit/>
          </a:bodyPr>
          <a:lstStyle/>
          <a:p>
            <a:pPr algn="r"/>
            <a:r>
              <a:rPr lang="en-US" sz="1000" dirty="0"/>
              <a:t>http://</a:t>
            </a:r>
            <a:r>
              <a:rPr lang="en-US" sz="1000" dirty="0" err="1"/>
              <a:t>www.theatlantic.com</a:t>
            </a:r>
            <a:r>
              <a:rPr lang="en-US" sz="1000" dirty="0"/>
              <a:t>/features/archive/2015/01/mapping-the-state-of-the-union/384576/</a:t>
            </a:r>
          </a:p>
        </p:txBody>
      </p:sp>
    </p:spTree>
    <p:extLst>
      <p:ext uri="{BB962C8B-B14F-4D97-AF65-F5344CB8AC3E}">
        <p14:creationId xmlns:p14="http://schemas.microsoft.com/office/powerpoint/2010/main" val="107327319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82600" y="0"/>
            <a:ext cx="8166100" cy="6642100"/>
          </a:xfrm>
          <a:prstGeom prst="rect">
            <a:avLst/>
          </a:prstGeom>
        </p:spPr>
      </p:pic>
      <p:sp>
        <p:nvSpPr>
          <p:cNvPr id="5" name="Rectangle 4"/>
          <p:cNvSpPr/>
          <p:nvPr/>
        </p:nvSpPr>
        <p:spPr>
          <a:xfrm>
            <a:off x="2971800" y="6611779"/>
            <a:ext cx="6019800" cy="246221"/>
          </a:xfrm>
          <a:prstGeom prst="rect">
            <a:avLst/>
          </a:prstGeom>
        </p:spPr>
        <p:txBody>
          <a:bodyPr wrap="square">
            <a:spAutoFit/>
          </a:bodyPr>
          <a:lstStyle/>
          <a:p>
            <a:pPr algn="r"/>
            <a:r>
              <a:rPr lang="en-US" sz="1000" dirty="0"/>
              <a:t>Diakopoulos et al. Diamonds in the rough: Social media visual analytics for journalistic </a:t>
            </a:r>
            <a:r>
              <a:rPr lang="en-US" sz="1000" dirty="0" smtClean="0"/>
              <a:t>inquiry. VAST 2010. </a:t>
            </a:r>
            <a:endParaRPr lang="en-US" sz="1000" dirty="0"/>
          </a:p>
        </p:txBody>
      </p:sp>
    </p:spTree>
    <p:extLst>
      <p:ext uri="{BB962C8B-B14F-4D97-AF65-F5344CB8AC3E}">
        <p14:creationId xmlns:p14="http://schemas.microsoft.com/office/powerpoint/2010/main" val="423060108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Rectangle 4"/>
          <p:cNvSpPr/>
          <p:nvPr/>
        </p:nvSpPr>
        <p:spPr>
          <a:xfrm>
            <a:off x="1905000" y="6535579"/>
            <a:ext cx="7086600" cy="246221"/>
          </a:xfrm>
          <a:prstGeom prst="rect">
            <a:avLst/>
          </a:prstGeom>
        </p:spPr>
        <p:txBody>
          <a:bodyPr wrap="square">
            <a:spAutoFit/>
          </a:bodyPr>
          <a:lstStyle/>
          <a:p>
            <a:pPr algn="r"/>
            <a:r>
              <a:rPr lang="en-US" sz="1000" dirty="0"/>
              <a:t>http://</a:t>
            </a:r>
            <a:r>
              <a:rPr lang="en-US" sz="1000" dirty="0" err="1"/>
              <a:t>twitter.github.io</a:t>
            </a:r>
            <a:r>
              <a:rPr lang="en-US" sz="1000" dirty="0"/>
              <a:t>/interactive/sotu2015/#p1</a:t>
            </a:r>
          </a:p>
        </p:txBody>
      </p:sp>
      <p:pic>
        <p:nvPicPr>
          <p:cNvPr id="6" name="Picture 5"/>
          <p:cNvPicPr>
            <a:picLocks noChangeAspect="1"/>
          </p:cNvPicPr>
          <p:nvPr/>
        </p:nvPicPr>
        <p:blipFill>
          <a:blip r:embed="rId3"/>
          <a:stretch>
            <a:fillRect/>
          </a:stretch>
        </p:blipFill>
        <p:spPr>
          <a:xfrm>
            <a:off x="0" y="508000"/>
            <a:ext cx="9144000" cy="5833403"/>
          </a:xfrm>
          <a:prstGeom prst="rect">
            <a:avLst/>
          </a:prstGeom>
        </p:spPr>
      </p:pic>
    </p:spTree>
    <p:extLst>
      <p:ext uri="{BB962C8B-B14F-4D97-AF65-F5344CB8AC3E}">
        <p14:creationId xmlns:p14="http://schemas.microsoft.com/office/powerpoint/2010/main" val="248957845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a:t>
            </a:r>
            <a:endParaRPr lang="en-US" dirty="0"/>
          </a:p>
        </p:txBody>
      </p:sp>
      <p:pic>
        <p:nvPicPr>
          <p:cNvPr id="4" name="Picture 3"/>
          <p:cNvPicPr>
            <a:picLocks noChangeAspect="1"/>
          </p:cNvPicPr>
          <p:nvPr/>
        </p:nvPicPr>
        <p:blipFill>
          <a:blip r:embed="rId3"/>
          <a:stretch>
            <a:fillRect/>
          </a:stretch>
        </p:blipFill>
        <p:spPr>
          <a:xfrm>
            <a:off x="1549400" y="990600"/>
            <a:ext cx="6223000" cy="5334000"/>
          </a:xfrm>
          <a:prstGeom prst="rect">
            <a:avLst/>
          </a:prstGeom>
        </p:spPr>
      </p:pic>
      <p:sp>
        <p:nvSpPr>
          <p:cNvPr id="5" name="Rectangle 4"/>
          <p:cNvSpPr/>
          <p:nvPr/>
        </p:nvSpPr>
        <p:spPr>
          <a:xfrm>
            <a:off x="1905000" y="6535579"/>
            <a:ext cx="7086600" cy="246221"/>
          </a:xfrm>
          <a:prstGeom prst="rect">
            <a:avLst/>
          </a:prstGeom>
        </p:spPr>
        <p:txBody>
          <a:bodyPr wrap="square">
            <a:spAutoFit/>
          </a:bodyPr>
          <a:lstStyle/>
          <a:p>
            <a:pPr algn="r"/>
            <a:r>
              <a:rPr lang="en-US" sz="1000" dirty="0"/>
              <a:t>Networks of Names: Visual Exploration and Semi-</a:t>
            </a:r>
            <a:r>
              <a:rPr lang="en-US" sz="1000" dirty="0" smtClean="0"/>
              <a:t>Automatic: Tagging </a:t>
            </a:r>
            <a:r>
              <a:rPr lang="en-US" sz="1000" dirty="0"/>
              <a:t>of Social Networks from Newspaper </a:t>
            </a:r>
            <a:r>
              <a:rPr lang="en-US" sz="1000" dirty="0" smtClean="0"/>
              <a:t>Articles. </a:t>
            </a:r>
            <a:r>
              <a:rPr lang="en-US" sz="1000" dirty="0" err="1" smtClean="0"/>
              <a:t>EuroVis</a:t>
            </a:r>
            <a:r>
              <a:rPr lang="en-US" sz="1000" dirty="0" smtClean="0"/>
              <a:t> 2014.</a:t>
            </a:r>
            <a:endParaRPr lang="en-US" sz="1000" dirty="0"/>
          </a:p>
        </p:txBody>
      </p:sp>
    </p:spTree>
    <p:extLst>
      <p:ext uri="{BB962C8B-B14F-4D97-AF65-F5344CB8AC3E}">
        <p14:creationId xmlns:p14="http://schemas.microsoft.com/office/powerpoint/2010/main" val="24357410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342900"/>
            <a:ext cx="9144000" cy="6152721"/>
          </a:xfrm>
          <a:prstGeom prst="rect">
            <a:avLst/>
          </a:prstGeom>
        </p:spPr>
      </p:pic>
      <p:sp>
        <p:nvSpPr>
          <p:cNvPr id="5" name="Rectangle 4"/>
          <p:cNvSpPr/>
          <p:nvPr/>
        </p:nvSpPr>
        <p:spPr>
          <a:xfrm>
            <a:off x="1905000" y="6535579"/>
            <a:ext cx="7086600" cy="246221"/>
          </a:xfrm>
          <a:prstGeom prst="rect">
            <a:avLst/>
          </a:prstGeom>
        </p:spPr>
        <p:txBody>
          <a:bodyPr wrap="square">
            <a:spAutoFit/>
          </a:bodyPr>
          <a:lstStyle/>
          <a:p>
            <a:pPr algn="r"/>
            <a:r>
              <a:rPr lang="en-US" sz="1000" dirty="0"/>
              <a:t>http://</a:t>
            </a:r>
            <a:r>
              <a:rPr lang="en-US" sz="1000" dirty="0" err="1"/>
              <a:t>benschmidt.org</a:t>
            </a:r>
            <a:r>
              <a:rPr lang="en-US" sz="1000" dirty="0"/>
              <a:t>/</a:t>
            </a:r>
            <a:r>
              <a:rPr lang="en-US" sz="1000" dirty="0" err="1"/>
              <a:t>profGender</a:t>
            </a:r>
            <a:r>
              <a:rPr lang="en-US" sz="1000" dirty="0"/>
              <a:t>/</a:t>
            </a:r>
          </a:p>
        </p:txBody>
      </p:sp>
    </p:spTree>
    <p:extLst>
      <p:ext uri="{BB962C8B-B14F-4D97-AF65-F5344CB8AC3E}">
        <p14:creationId xmlns:p14="http://schemas.microsoft.com/office/powerpoint/2010/main" val="229581507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a:hlinkClick r:id="rId3"/>
          </p:cNvPr>
          <p:cNvPicPr>
            <a:picLocks noChangeAspect="1"/>
          </p:cNvPicPr>
          <p:nvPr/>
        </p:nvPicPr>
        <p:blipFill>
          <a:blip r:embed="rId4"/>
          <a:stretch>
            <a:fillRect/>
          </a:stretch>
        </p:blipFill>
        <p:spPr>
          <a:xfrm>
            <a:off x="1143000" y="0"/>
            <a:ext cx="6718300" cy="6416117"/>
          </a:xfrm>
          <a:prstGeom prst="rect">
            <a:avLst/>
          </a:prstGeom>
        </p:spPr>
      </p:pic>
      <p:sp>
        <p:nvSpPr>
          <p:cNvPr id="6" name="Rectangle 5"/>
          <p:cNvSpPr/>
          <p:nvPr/>
        </p:nvSpPr>
        <p:spPr>
          <a:xfrm>
            <a:off x="1905000" y="6535579"/>
            <a:ext cx="7086600" cy="246221"/>
          </a:xfrm>
          <a:prstGeom prst="rect">
            <a:avLst/>
          </a:prstGeom>
        </p:spPr>
        <p:txBody>
          <a:bodyPr wrap="square">
            <a:spAutoFit/>
          </a:bodyPr>
          <a:lstStyle/>
          <a:p>
            <a:pPr algn="r"/>
            <a:r>
              <a:rPr lang="en-US" sz="1000" dirty="0"/>
              <a:t>http://</a:t>
            </a:r>
            <a:r>
              <a:rPr lang="en-US" sz="1000" dirty="0" err="1"/>
              <a:t>www.jeromecukier.net</a:t>
            </a:r>
            <a:r>
              <a:rPr lang="en-US" sz="1000" dirty="0"/>
              <a:t>/projects/</a:t>
            </a:r>
            <a:r>
              <a:rPr lang="en-US" sz="1000" dirty="0" err="1"/>
              <a:t>agot</a:t>
            </a:r>
            <a:r>
              <a:rPr lang="en-US" sz="1000" dirty="0"/>
              <a:t>/</a:t>
            </a:r>
            <a:r>
              <a:rPr lang="en-US" sz="1000" dirty="0" err="1"/>
              <a:t>events.html</a:t>
            </a:r>
            <a:endParaRPr lang="en-US" sz="1000" dirty="0"/>
          </a:p>
        </p:txBody>
      </p:sp>
    </p:spTree>
    <p:extLst>
      <p:ext uri="{BB962C8B-B14F-4D97-AF65-F5344CB8AC3E}">
        <p14:creationId xmlns:p14="http://schemas.microsoft.com/office/powerpoint/2010/main" val="389589338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Wordles</a:t>
            </a:r>
            <a:endParaRPr lang="en-US" dirty="0"/>
          </a:p>
        </p:txBody>
      </p:sp>
      <p:pic>
        <p:nvPicPr>
          <p:cNvPr id="4" name="Picture 3"/>
          <p:cNvPicPr>
            <a:picLocks noChangeAspect="1"/>
          </p:cNvPicPr>
          <p:nvPr/>
        </p:nvPicPr>
        <p:blipFill>
          <a:blip r:embed="rId3"/>
          <a:stretch>
            <a:fillRect/>
          </a:stretch>
        </p:blipFill>
        <p:spPr>
          <a:xfrm>
            <a:off x="0" y="1282700"/>
            <a:ext cx="9144000" cy="4275971"/>
          </a:xfrm>
          <a:prstGeom prst="rect">
            <a:avLst/>
          </a:prstGeom>
        </p:spPr>
      </p:pic>
      <p:sp>
        <p:nvSpPr>
          <p:cNvPr id="5" name="Rectangle 4"/>
          <p:cNvSpPr/>
          <p:nvPr/>
        </p:nvSpPr>
        <p:spPr>
          <a:xfrm>
            <a:off x="1905000" y="6535579"/>
            <a:ext cx="7086600" cy="246221"/>
          </a:xfrm>
          <a:prstGeom prst="rect">
            <a:avLst/>
          </a:prstGeom>
        </p:spPr>
        <p:txBody>
          <a:bodyPr wrap="square">
            <a:spAutoFit/>
          </a:bodyPr>
          <a:lstStyle/>
          <a:p>
            <a:pPr algn="r"/>
            <a:r>
              <a:rPr lang="en-US" sz="1000" dirty="0"/>
              <a:t>http://</a:t>
            </a:r>
            <a:r>
              <a:rPr lang="en-US" sz="1000" dirty="0" err="1"/>
              <a:t>www.wordle.net</a:t>
            </a:r>
            <a:r>
              <a:rPr lang="en-US" sz="1000" dirty="0"/>
              <a:t>/create</a:t>
            </a:r>
          </a:p>
        </p:txBody>
      </p:sp>
    </p:spTree>
    <p:extLst>
      <p:ext uri="{BB962C8B-B14F-4D97-AF65-F5344CB8AC3E}">
        <p14:creationId xmlns:p14="http://schemas.microsoft.com/office/powerpoint/2010/main" val="316723905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469900"/>
            <a:ext cx="9144000" cy="5911746"/>
          </a:xfrm>
          <a:prstGeom prst="rect">
            <a:avLst/>
          </a:prstGeom>
        </p:spPr>
      </p:pic>
      <p:sp>
        <p:nvSpPr>
          <p:cNvPr id="6" name="Rectangle 5"/>
          <p:cNvSpPr/>
          <p:nvPr/>
        </p:nvSpPr>
        <p:spPr>
          <a:xfrm>
            <a:off x="4495800" y="6477000"/>
            <a:ext cx="4572000" cy="276999"/>
          </a:xfrm>
          <a:prstGeom prst="rect">
            <a:avLst/>
          </a:prstGeom>
        </p:spPr>
        <p:txBody>
          <a:bodyPr>
            <a:spAutoFit/>
          </a:bodyPr>
          <a:lstStyle/>
          <a:p>
            <a:pPr algn="r"/>
            <a:r>
              <a:rPr lang="en-US" sz="1200" dirty="0">
                <a:latin typeface="Helvetica"/>
                <a:cs typeface="Helvetica"/>
              </a:rPr>
              <a:t>http://</a:t>
            </a:r>
            <a:r>
              <a:rPr lang="en-US" sz="1200" dirty="0" err="1">
                <a:latin typeface="Helvetica"/>
                <a:cs typeface="Helvetica"/>
              </a:rPr>
              <a:t>graphics.wsj.com</a:t>
            </a:r>
            <a:r>
              <a:rPr lang="en-US" sz="1200" dirty="0">
                <a:latin typeface="Helvetica"/>
                <a:cs typeface="Helvetica"/>
              </a:rPr>
              <a:t>/</a:t>
            </a:r>
            <a:r>
              <a:rPr lang="en-US" sz="1200" dirty="0" err="1">
                <a:latin typeface="Helvetica"/>
                <a:cs typeface="Helvetica"/>
              </a:rPr>
              <a:t>libor</a:t>
            </a:r>
            <a:r>
              <a:rPr lang="en-US" sz="1200" dirty="0">
                <a:latin typeface="Helvetica"/>
                <a:cs typeface="Helvetica"/>
              </a:rPr>
              <a:t>-network/#item=DB</a:t>
            </a:r>
          </a:p>
        </p:txBody>
      </p:sp>
    </p:spTree>
    <p:extLst>
      <p:ext uri="{BB962C8B-B14F-4D97-AF65-F5344CB8AC3E}">
        <p14:creationId xmlns:p14="http://schemas.microsoft.com/office/powerpoint/2010/main" val="260764202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889000" y="0"/>
            <a:ext cx="7365616" cy="6858000"/>
          </a:xfrm>
          <a:prstGeom prst="rect">
            <a:avLst/>
          </a:prstGeom>
        </p:spPr>
      </p:pic>
    </p:spTree>
    <p:extLst>
      <p:ext uri="{BB962C8B-B14F-4D97-AF65-F5344CB8AC3E}">
        <p14:creationId xmlns:p14="http://schemas.microsoft.com/office/powerpoint/2010/main" val="53792009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596900"/>
            <a:ext cx="9144000" cy="5645960"/>
          </a:xfrm>
          <a:prstGeom prst="rect">
            <a:avLst/>
          </a:prstGeom>
        </p:spPr>
      </p:pic>
      <p:sp>
        <p:nvSpPr>
          <p:cNvPr id="5" name="Rectangle 4"/>
          <p:cNvSpPr/>
          <p:nvPr/>
        </p:nvSpPr>
        <p:spPr>
          <a:xfrm>
            <a:off x="7241659" y="6542901"/>
            <a:ext cx="1826141" cy="276999"/>
          </a:xfrm>
          <a:prstGeom prst="rect">
            <a:avLst/>
          </a:prstGeom>
        </p:spPr>
        <p:txBody>
          <a:bodyPr wrap="none">
            <a:spAutoFit/>
          </a:bodyPr>
          <a:lstStyle/>
          <a:p>
            <a:pPr algn="r"/>
            <a:r>
              <a:rPr lang="en-US" sz="1200" dirty="0"/>
              <a:t>http://</a:t>
            </a:r>
            <a:r>
              <a:rPr lang="en-US" sz="1200" dirty="0" err="1"/>
              <a:t>benfry.com</a:t>
            </a:r>
            <a:r>
              <a:rPr lang="en-US" sz="1200" dirty="0"/>
              <a:t>/traces/</a:t>
            </a:r>
          </a:p>
        </p:txBody>
      </p:sp>
    </p:spTree>
    <p:extLst>
      <p:ext uri="{BB962C8B-B14F-4D97-AF65-F5344CB8AC3E}">
        <p14:creationId xmlns:p14="http://schemas.microsoft.com/office/powerpoint/2010/main" val="76963810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558800" y="-25400"/>
            <a:ext cx="8128000" cy="6574449"/>
          </a:xfrm>
          <a:prstGeom prst="rect">
            <a:avLst/>
          </a:prstGeom>
        </p:spPr>
      </p:pic>
      <p:sp>
        <p:nvSpPr>
          <p:cNvPr id="5" name="Rectangle 4"/>
          <p:cNvSpPr/>
          <p:nvPr/>
        </p:nvSpPr>
        <p:spPr>
          <a:xfrm>
            <a:off x="3092637" y="6542901"/>
            <a:ext cx="5975163" cy="276999"/>
          </a:xfrm>
          <a:prstGeom prst="rect">
            <a:avLst/>
          </a:prstGeom>
        </p:spPr>
        <p:txBody>
          <a:bodyPr wrap="none">
            <a:spAutoFit/>
          </a:bodyPr>
          <a:lstStyle/>
          <a:p>
            <a:pPr algn="r"/>
            <a:r>
              <a:rPr lang="en-US" sz="1200" dirty="0"/>
              <a:t>http://</a:t>
            </a:r>
            <a:r>
              <a:rPr lang="en-US" sz="1200" dirty="0" err="1"/>
              <a:t>www.nytimes.com</a:t>
            </a:r>
            <a:r>
              <a:rPr lang="en-US" sz="1200" dirty="0"/>
              <a:t>/ref/</a:t>
            </a:r>
            <a:r>
              <a:rPr lang="en-US" sz="1200" dirty="0" err="1"/>
              <a:t>washington</a:t>
            </a:r>
            <a:r>
              <a:rPr lang="en-US" sz="1200" dirty="0"/>
              <a:t>/20070123_STATEOFUNION.html?initialWord=</a:t>
            </a:r>
            <a:r>
              <a:rPr lang="en-US" sz="1200" dirty="0" err="1"/>
              <a:t>iraq</a:t>
            </a:r>
            <a:endParaRPr lang="en-US" sz="1200" dirty="0"/>
          </a:p>
        </p:txBody>
      </p:sp>
    </p:spTree>
    <p:extLst>
      <p:ext uri="{BB962C8B-B14F-4D97-AF65-F5344CB8AC3E}">
        <p14:creationId xmlns:p14="http://schemas.microsoft.com/office/powerpoint/2010/main" val="365651364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0" y="6386036"/>
            <a:ext cx="9118601" cy="461665"/>
          </a:xfrm>
          <a:prstGeom prst="rect">
            <a:avLst/>
          </a:prstGeom>
        </p:spPr>
        <p:txBody>
          <a:bodyPr wrap="square">
            <a:spAutoFit/>
          </a:bodyPr>
          <a:lstStyle/>
          <a:p>
            <a:pPr algn="r"/>
            <a:r>
              <a:rPr lang="en-US" sz="1200" dirty="0"/>
              <a:t>N. Diakopoulos</a:t>
            </a:r>
            <a:r>
              <a:rPr lang="en-US" sz="1200" dirty="0" smtClean="0"/>
              <a:t>, et al. Compare </a:t>
            </a:r>
            <a:r>
              <a:rPr lang="en-US" sz="1200" dirty="0"/>
              <a:t>Clouds: Visualizing Text Corpora to Compare Media Frames. </a:t>
            </a:r>
            <a:r>
              <a:rPr lang="en-US" sz="1200" dirty="0" smtClean="0"/>
              <a:t>Proc</a:t>
            </a:r>
            <a:r>
              <a:rPr lang="en-US" sz="1200" dirty="0"/>
              <a:t>. IUI Workshop on Visual Text </a:t>
            </a:r>
            <a:r>
              <a:rPr lang="en-US" sz="1200" dirty="0" smtClean="0"/>
              <a:t>Analytics. </a:t>
            </a:r>
            <a:r>
              <a:rPr lang="en-US" sz="1200" dirty="0"/>
              <a:t>2015</a:t>
            </a:r>
            <a:r>
              <a:rPr lang="en-US" sz="1200" dirty="0" smtClean="0"/>
              <a:t>.</a:t>
            </a:r>
          </a:p>
          <a:p>
            <a:pPr algn="r"/>
            <a:r>
              <a:rPr lang="en-US" sz="1200" dirty="0"/>
              <a:t>http://</a:t>
            </a:r>
            <a:r>
              <a:rPr lang="en-US" sz="1200" dirty="0" err="1"/>
              <a:t>nad.webfactional.com</a:t>
            </a:r>
            <a:r>
              <a:rPr lang="en-US" sz="1200" dirty="0"/>
              <a:t>/</a:t>
            </a:r>
            <a:r>
              <a:rPr lang="en-US" sz="1200" dirty="0" err="1"/>
              <a:t>lingoscope</a:t>
            </a:r>
            <a:r>
              <a:rPr lang="en-US" sz="1200" dirty="0"/>
              <a:t>/v2/</a:t>
            </a:r>
          </a:p>
        </p:txBody>
      </p:sp>
      <p:pic>
        <p:nvPicPr>
          <p:cNvPr id="6" name="Picture 5">
            <a:hlinkClick r:id="rId3"/>
          </p:cNvPr>
          <p:cNvPicPr>
            <a:picLocks noChangeAspect="1"/>
          </p:cNvPicPr>
          <p:nvPr/>
        </p:nvPicPr>
        <p:blipFill>
          <a:blip r:embed="rId4"/>
          <a:stretch>
            <a:fillRect/>
          </a:stretch>
        </p:blipFill>
        <p:spPr>
          <a:xfrm>
            <a:off x="990600" y="0"/>
            <a:ext cx="7429500" cy="6493448"/>
          </a:xfrm>
          <a:prstGeom prst="rect">
            <a:avLst/>
          </a:prstGeom>
        </p:spPr>
      </p:pic>
    </p:spTree>
    <p:extLst>
      <p:ext uri="{BB962C8B-B14F-4D97-AF65-F5344CB8AC3E}">
        <p14:creationId xmlns:p14="http://schemas.microsoft.com/office/powerpoint/2010/main" val="183623759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Tree</a:t>
            </a:r>
            <a:endParaRPr lang="en-US" dirty="0"/>
          </a:p>
        </p:txBody>
      </p:sp>
      <p:pic>
        <p:nvPicPr>
          <p:cNvPr id="4" name="Picture 3"/>
          <p:cNvPicPr>
            <a:picLocks noChangeAspect="1"/>
          </p:cNvPicPr>
          <p:nvPr/>
        </p:nvPicPr>
        <p:blipFill>
          <a:blip r:embed="rId3"/>
          <a:stretch>
            <a:fillRect/>
          </a:stretch>
        </p:blipFill>
        <p:spPr>
          <a:xfrm>
            <a:off x="0" y="1244600"/>
            <a:ext cx="9144000" cy="4360006"/>
          </a:xfrm>
          <a:prstGeom prst="rect">
            <a:avLst/>
          </a:prstGeom>
        </p:spPr>
      </p:pic>
      <p:sp>
        <p:nvSpPr>
          <p:cNvPr id="5" name="Rectangle 4"/>
          <p:cNvSpPr/>
          <p:nvPr/>
        </p:nvSpPr>
        <p:spPr>
          <a:xfrm>
            <a:off x="6408098" y="6542901"/>
            <a:ext cx="2659702" cy="276999"/>
          </a:xfrm>
          <a:prstGeom prst="rect">
            <a:avLst/>
          </a:prstGeom>
        </p:spPr>
        <p:txBody>
          <a:bodyPr wrap="none">
            <a:spAutoFit/>
          </a:bodyPr>
          <a:lstStyle/>
          <a:p>
            <a:pPr algn="r"/>
            <a:r>
              <a:rPr lang="en-US" sz="1200" dirty="0"/>
              <a:t>http://</a:t>
            </a:r>
            <a:r>
              <a:rPr lang="en-US" sz="1200" dirty="0" err="1"/>
              <a:t>www.jasondavies.com</a:t>
            </a:r>
            <a:r>
              <a:rPr lang="en-US" sz="1200" dirty="0"/>
              <a:t>/</a:t>
            </a:r>
            <a:r>
              <a:rPr lang="en-US" sz="1200" dirty="0" err="1"/>
              <a:t>wordtree</a:t>
            </a:r>
            <a:endParaRPr lang="en-US" sz="1200" dirty="0"/>
          </a:p>
        </p:txBody>
      </p:sp>
      <p:pic>
        <p:nvPicPr>
          <p:cNvPr id="7" name="Picture 6"/>
          <p:cNvPicPr>
            <a:picLocks noChangeAspect="1"/>
          </p:cNvPicPr>
          <p:nvPr/>
        </p:nvPicPr>
        <p:blipFill>
          <a:blip r:embed="rId4"/>
          <a:stretch>
            <a:fillRect/>
          </a:stretch>
        </p:blipFill>
        <p:spPr>
          <a:xfrm>
            <a:off x="0" y="1092200"/>
            <a:ext cx="9144000" cy="4663076"/>
          </a:xfrm>
          <a:prstGeom prst="rect">
            <a:avLst/>
          </a:prstGeom>
        </p:spPr>
      </p:pic>
    </p:spTree>
    <p:extLst>
      <p:ext uri="{BB962C8B-B14F-4D97-AF65-F5344CB8AC3E}">
        <p14:creationId xmlns:p14="http://schemas.microsoft.com/office/powerpoint/2010/main" val="152370533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News Views</a:t>
            </a:r>
            <a:endParaRPr lang="en-US" dirty="0"/>
          </a:p>
        </p:txBody>
      </p:sp>
      <p:pic>
        <p:nvPicPr>
          <p:cNvPr id="4" name="Picture 3"/>
          <p:cNvPicPr>
            <a:picLocks noChangeAspect="1"/>
          </p:cNvPicPr>
          <p:nvPr/>
        </p:nvPicPr>
        <p:blipFill>
          <a:blip r:embed="rId3"/>
          <a:stretch>
            <a:fillRect/>
          </a:stretch>
        </p:blipFill>
        <p:spPr>
          <a:xfrm>
            <a:off x="0" y="977900"/>
            <a:ext cx="9144000" cy="4884913"/>
          </a:xfrm>
          <a:prstGeom prst="rect">
            <a:avLst/>
          </a:prstGeom>
        </p:spPr>
      </p:pic>
      <p:sp>
        <p:nvSpPr>
          <p:cNvPr id="5" name="Rectangle 4"/>
          <p:cNvSpPr/>
          <p:nvPr/>
        </p:nvSpPr>
        <p:spPr>
          <a:xfrm>
            <a:off x="1524000" y="6347693"/>
            <a:ext cx="7532926" cy="461665"/>
          </a:xfrm>
          <a:prstGeom prst="rect">
            <a:avLst/>
          </a:prstGeom>
        </p:spPr>
        <p:txBody>
          <a:bodyPr wrap="square">
            <a:spAutoFit/>
          </a:bodyPr>
          <a:lstStyle/>
          <a:p>
            <a:pPr algn="r"/>
            <a:r>
              <a:rPr lang="en-US" sz="1200" dirty="0"/>
              <a:t>T. </a:t>
            </a:r>
            <a:r>
              <a:rPr lang="en-US" sz="1200" dirty="0" err="1"/>
              <a:t>Gao</a:t>
            </a:r>
            <a:r>
              <a:rPr lang="en-US" sz="1200" dirty="0"/>
              <a:t>, J. </a:t>
            </a:r>
            <a:r>
              <a:rPr lang="en-US" sz="1200" dirty="0" err="1"/>
              <a:t>Hullman</a:t>
            </a:r>
            <a:r>
              <a:rPr lang="en-US" sz="1200" dirty="0"/>
              <a:t>, E. Adar, B. Hecht, N. Diakopoulos. </a:t>
            </a:r>
            <a:r>
              <a:rPr lang="en-US" sz="1200" dirty="0" err="1"/>
              <a:t>NewsViews</a:t>
            </a:r>
            <a:r>
              <a:rPr lang="en-US" sz="1200" dirty="0"/>
              <a:t>: An Automated Pipeline for Creating Custom </a:t>
            </a:r>
            <a:r>
              <a:rPr lang="en-US" sz="1200" dirty="0" err="1"/>
              <a:t>Geovisualizations</a:t>
            </a:r>
            <a:r>
              <a:rPr lang="en-US" sz="1200" dirty="0"/>
              <a:t> for News. Proc. Conference on Human Factors in Computing Systems (CHI). May, 2014.</a:t>
            </a:r>
          </a:p>
        </p:txBody>
      </p:sp>
    </p:spTree>
    <p:extLst>
      <p:ext uri="{BB962C8B-B14F-4D97-AF65-F5344CB8AC3E}">
        <p14:creationId xmlns:p14="http://schemas.microsoft.com/office/powerpoint/2010/main" val="223578954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 Curator</a:t>
            </a:r>
            <a:endParaRPr lang="en-US" dirty="0"/>
          </a:p>
        </p:txBody>
      </p:sp>
      <p:pic>
        <p:nvPicPr>
          <p:cNvPr id="4" name="Picture 3"/>
          <p:cNvPicPr>
            <a:picLocks noChangeAspect="1"/>
          </p:cNvPicPr>
          <p:nvPr/>
        </p:nvPicPr>
        <p:blipFill>
          <a:blip r:embed="rId3"/>
          <a:stretch>
            <a:fillRect/>
          </a:stretch>
        </p:blipFill>
        <p:spPr>
          <a:xfrm>
            <a:off x="853089" y="814242"/>
            <a:ext cx="7452711" cy="5662758"/>
          </a:xfrm>
          <a:prstGeom prst="rect">
            <a:avLst/>
          </a:prstGeom>
        </p:spPr>
      </p:pic>
      <p:sp>
        <p:nvSpPr>
          <p:cNvPr id="5" name="Rectangle 4"/>
          <p:cNvSpPr/>
          <p:nvPr/>
        </p:nvSpPr>
        <p:spPr>
          <a:xfrm>
            <a:off x="4856391" y="6542901"/>
            <a:ext cx="4211409" cy="276999"/>
          </a:xfrm>
          <a:prstGeom prst="rect">
            <a:avLst/>
          </a:prstGeom>
        </p:spPr>
        <p:txBody>
          <a:bodyPr wrap="none">
            <a:spAutoFit/>
          </a:bodyPr>
          <a:lstStyle/>
          <a:p>
            <a:pPr algn="r"/>
            <a:r>
              <a:rPr lang="en-US" sz="1200" dirty="0"/>
              <a:t>http://</a:t>
            </a:r>
            <a:r>
              <a:rPr lang="en-US" sz="1200" dirty="0" err="1"/>
              <a:t>www.cs.ubc.ca</a:t>
            </a:r>
            <a:r>
              <a:rPr lang="en-US" sz="1200" dirty="0"/>
              <a:t>/group/</a:t>
            </a:r>
            <a:r>
              <a:rPr lang="en-US" sz="1200" dirty="0" err="1"/>
              <a:t>infovis</a:t>
            </a:r>
            <a:r>
              <a:rPr lang="en-US" sz="1200" dirty="0"/>
              <a:t>/software/</a:t>
            </a:r>
            <a:r>
              <a:rPr lang="en-US" sz="1200" dirty="0" err="1"/>
              <a:t>TimeLineCurator</a:t>
            </a:r>
            <a:r>
              <a:rPr lang="en-US" sz="1200" dirty="0"/>
              <a:t>/</a:t>
            </a:r>
          </a:p>
        </p:txBody>
      </p:sp>
    </p:spTree>
    <p:extLst>
      <p:ext uri="{BB962C8B-B14F-4D97-AF65-F5344CB8AC3E}">
        <p14:creationId xmlns:p14="http://schemas.microsoft.com/office/powerpoint/2010/main" val="429064537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901700"/>
            <a:ext cx="9144000" cy="5044705"/>
          </a:xfrm>
          <a:prstGeom prst="rect">
            <a:avLst/>
          </a:prstGeom>
        </p:spPr>
      </p:pic>
      <p:sp>
        <p:nvSpPr>
          <p:cNvPr id="5" name="Rectangle 4"/>
          <p:cNvSpPr/>
          <p:nvPr/>
        </p:nvSpPr>
        <p:spPr>
          <a:xfrm>
            <a:off x="7575084" y="6542901"/>
            <a:ext cx="1492716" cy="276999"/>
          </a:xfrm>
          <a:prstGeom prst="rect">
            <a:avLst/>
          </a:prstGeom>
        </p:spPr>
        <p:txBody>
          <a:bodyPr wrap="none">
            <a:spAutoFit/>
          </a:bodyPr>
          <a:lstStyle/>
          <a:p>
            <a:pPr algn="r"/>
            <a:r>
              <a:rPr lang="en-US" sz="1200" dirty="0"/>
              <a:t>http://</a:t>
            </a:r>
            <a:r>
              <a:rPr lang="en-US" sz="1200" dirty="0" err="1"/>
              <a:t>textvis.lnu.se</a:t>
            </a:r>
            <a:r>
              <a:rPr lang="en-US" sz="1200" dirty="0"/>
              <a:t>/</a:t>
            </a:r>
          </a:p>
        </p:txBody>
      </p:sp>
    </p:spTree>
    <p:extLst>
      <p:ext uri="{BB962C8B-B14F-4D97-AF65-F5344CB8AC3E}">
        <p14:creationId xmlns:p14="http://schemas.microsoft.com/office/powerpoint/2010/main" val="152432073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 y="1397000"/>
            <a:ext cx="9143999" cy="332740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Let’s Make a </a:t>
            </a:r>
            <a:r>
              <a:rPr kumimoji="0" lang="en-US" sz="4800" b="0" i="0" u="none" strike="noStrike" kern="1200" cap="none" spc="0" normalizeH="0" baseline="0" noProof="0" dirty="0" err="1" smtClean="0">
                <a:ln>
                  <a:noFill/>
                </a:ln>
                <a:effectLst/>
                <a:uLnTx/>
                <a:uFillTx/>
                <a:latin typeface="Abadi MT Condensed Extra Bold"/>
                <a:ea typeface="+mj-ea"/>
                <a:cs typeface="Abadi MT Condensed Extra Bold"/>
              </a:rPr>
              <a:t>Wordle</a:t>
            </a: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 </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from Scratch!</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Tree>
    <p:extLst>
      <p:ext uri="{BB962C8B-B14F-4D97-AF65-F5344CB8AC3E}">
        <p14:creationId xmlns:p14="http://schemas.microsoft.com/office/powerpoint/2010/main" val="45904003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Text</a:t>
            </a:r>
            <a:endParaRPr lang="en-US" dirty="0"/>
          </a:p>
        </p:txBody>
      </p:sp>
      <p:sp>
        <p:nvSpPr>
          <p:cNvPr id="3" name="Content Placeholder 2"/>
          <p:cNvSpPr>
            <a:spLocks noGrp="1"/>
          </p:cNvSpPr>
          <p:nvPr>
            <p:ph idx="1"/>
          </p:nvPr>
        </p:nvSpPr>
        <p:spPr/>
        <p:txBody>
          <a:bodyPr/>
          <a:lstStyle/>
          <a:p>
            <a:r>
              <a:rPr lang="en-US" dirty="0" smtClean="0"/>
              <a:t>How </a:t>
            </a:r>
            <a:r>
              <a:rPr lang="en-US" dirty="0"/>
              <a:t>do we go from a blob of text to something we can actually work with? </a:t>
            </a:r>
          </a:p>
          <a:p>
            <a:endParaRPr lang="en-US" dirty="0"/>
          </a:p>
          <a:p>
            <a:r>
              <a:rPr lang="en-US" dirty="0"/>
              <a:t>What can we count?</a:t>
            </a:r>
          </a:p>
          <a:p>
            <a:endParaRPr lang="en-US" dirty="0"/>
          </a:p>
          <a:p>
            <a:r>
              <a:rPr lang="en-US" dirty="0"/>
              <a:t>What tools can we use? </a:t>
            </a:r>
          </a:p>
          <a:p>
            <a:endParaRPr lang="en-US" dirty="0"/>
          </a:p>
          <a:p>
            <a:endParaRPr lang="en-US" dirty="0"/>
          </a:p>
        </p:txBody>
      </p:sp>
    </p:spTree>
    <p:extLst>
      <p:ext uri="{BB962C8B-B14F-4D97-AF65-F5344CB8AC3E}">
        <p14:creationId xmlns:p14="http://schemas.microsoft.com/office/powerpoint/2010/main" val="9443630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1701800"/>
            <a:ext cx="9144000" cy="3441290"/>
          </a:xfrm>
          <a:prstGeom prst="rect">
            <a:avLst/>
          </a:prstGeom>
        </p:spPr>
      </p:pic>
      <p:sp>
        <p:nvSpPr>
          <p:cNvPr id="5" name="Rectangle 4"/>
          <p:cNvSpPr/>
          <p:nvPr/>
        </p:nvSpPr>
        <p:spPr>
          <a:xfrm>
            <a:off x="6433001" y="5334000"/>
            <a:ext cx="2710999" cy="276999"/>
          </a:xfrm>
          <a:prstGeom prst="rect">
            <a:avLst/>
          </a:prstGeom>
        </p:spPr>
        <p:txBody>
          <a:bodyPr wrap="none">
            <a:spAutoFit/>
          </a:bodyPr>
          <a:lstStyle/>
          <a:p>
            <a:pPr algn="r"/>
            <a:r>
              <a:rPr lang="en-US" sz="1200" dirty="0">
                <a:latin typeface="Helvetica"/>
                <a:cs typeface="Helvetica"/>
              </a:rPr>
              <a:t>http://</a:t>
            </a:r>
            <a:r>
              <a:rPr lang="en-US" sz="1200" dirty="0" err="1">
                <a:latin typeface="Helvetica"/>
                <a:cs typeface="Helvetica"/>
              </a:rPr>
              <a:t>graphics.latimes.com</a:t>
            </a:r>
            <a:r>
              <a:rPr lang="en-US" sz="1200" dirty="0">
                <a:latin typeface="Helvetica"/>
                <a:cs typeface="Helvetica"/>
              </a:rPr>
              <a:t>/</a:t>
            </a:r>
            <a:r>
              <a:rPr lang="en-US" sz="1200" dirty="0" err="1">
                <a:latin typeface="Helvetica"/>
                <a:cs typeface="Helvetica"/>
              </a:rPr>
              <a:t>calderon</a:t>
            </a:r>
            <a:r>
              <a:rPr lang="en-US" sz="1200" dirty="0">
                <a:latin typeface="Helvetica"/>
                <a:cs typeface="Helvetica"/>
              </a:rPr>
              <a:t>/</a:t>
            </a:r>
          </a:p>
        </p:txBody>
      </p:sp>
    </p:spTree>
    <p:extLst>
      <p:ext uri="{BB962C8B-B14F-4D97-AF65-F5344CB8AC3E}">
        <p14:creationId xmlns:p14="http://schemas.microsoft.com/office/powerpoint/2010/main" val="271852617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Processing Pipeline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36544617"/>
              </p:ext>
            </p:extLst>
          </p:nvPr>
        </p:nvGraphicFramePr>
        <p:xfrm>
          <a:off x="457200" y="1117600"/>
          <a:ext cx="8229600" cy="505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31930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Pipeline Pointers</a:t>
            </a:r>
            <a:endParaRPr lang="en-US" dirty="0"/>
          </a:p>
        </p:txBody>
      </p:sp>
      <p:sp>
        <p:nvSpPr>
          <p:cNvPr id="3" name="Content Placeholder 2"/>
          <p:cNvSpPr>
            <a:spLocks noGrp="1"/>
          </p:cNvSpPr>
          <p:nvPr>
            <p:ph idx="1"/>
          </p:nvPr>
        </p:nvSpPr>
        <p:spPr>
          <a:xfrm>
            <a:off x="457200" y="1117600"/>
            <a:ext cx="8229600" cy="5435600"/>
          </a:xfrm>
        </p:spPr>
        <p:txBody>
          <a:bodyPr>
            <a:normAutofit/>
          </a:bodyPr>
          <a:lstStyle/>
          <a:p>
            <a:r>
              <a:rPr lang="en-US" dirty="0" smtClean="0"/>
              <a:t>Lowercasing</a:t>
            </a:r>
          </a:p>
          <a:p>
            <a:pPr lvl="1"/>
            <a:r>
              <a:rPr lang="en-US" dirty="0" smtClean="0"/>
              <a:t>Usually it’s ok, but sometimes capitals matter, e.g. in peoples titles</a:t>
            </a:r>
          </a:p>
          <a:p>
            <a:pPr lvl="1"/>
            <a:endParaRPr lang="en-US" dirty="0"/>
          </a:p>
          <a:p>
            <a:r>
              <a:rPr lang="en-US" dirty="0" smtClean="0"/>
              <a:t>Tokenization</a:t>
            </a:r>
          </a:p>
          <a:p>
            <a:pPr lvl="1"/>
            <a:r>
              <a:rPr lang="en-US" dirty="0" smtClean="0"/>
              <a:t>If tokenizing sentences, you need to be careful for </a:t>
            </a:r>
            <a:r>
              <a:rPr lang="en-US" dirty="0"/>
              <a:t>things like </a:t>
            </a:r>
            <a:endParaRPr lang="en-US" dirty="0" smtClean="0"/>
          </a:p>
          <a:p>
            <a:pPr lvl="1" algn="ctr"/>
            <a:r>
              <a:rPr lang="en-US" i="1" dirty="0"/>
              <a:t>	</a:t>
            </a:r>
            <a:r>
              <a:rPr lang="en-US" i="1" dirty="0" smtClean="0"/>
              <a:t>“</a:t>
            </a:r>
            <a:r>
              <a:rPr lang="en-US" i="1" dirty="0"/>
              <a:t>Mr. Speaker, Mr. Vice </a:t>
            </a:r>
            <a:r>
              <a:rPr lang="en-US" i="1" dirty="0" smtClean="0"/>
              <a:t>President”</a:t>
            </a:r>
          </a:p>
          <a:p>
            <a:pPr lvl="1" algn="ctr"/>
            <a:endParaRPr lang="en-US" i="1" dirty="0"/>
          </a:p>
          <a:p>
            <a:r>
              <a:rPr lang="en-US" dirty="0" smtClean="0"/>
              <a:t>Stemming</a:t>
            </a:r>
          </a:p>
          <a:p>
            <a:pPr lvl="1"/>
            <a:r>
              <a:rPr lang="en-US" dirty="0" smtClean="0"/>
              <a:t>Is language specific</a:t>
            </a:r>
          </a:p>
          <a:p>
            <a:pPr lvl="1"/>
            <a:r>
              <a:rPr lang="en-US" dirty="0" smtClean="0"/>
              <a:t>May need reverse-stemming to be presentable back to the user</a:t>
            </a:r>
          </a:p>
        </p:txBody>
      </p:sp>
    </p:spTree>
    <p:extLst>
      <p:ext uri="{BB962C8B-B14F-4D97-AF65-F5344CB8AC3E}">
        <p14:creationId xmlns:p14="http://schemas.microsoft.com/office/powerpoint/2010/main" val="271975189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Stuff </a:t>
            </a:r>
            <a:endParaRPr lang="en-US" dirty="0"/>
          </a:p>
        </p:txBody>
      </p:sp>
      <p:pic>
        <p:nvPicPr>
          <p:cNvPr id="5" name="Picture 4"/>
          <p:cNvPicPr>
            <a:picLocks noChangeAspect="1"/>
          </p:cNvPicPr>
          <p:nvPr/>
        </p:nvPicPr>
        <p:blipFill>
          <a:blip r:embed="rId3"/>
          <a:stretch>
            <a:fillRect/>
          </a:stretch>
        </p:blipFill>
        <p:spPr>
          <a:xfrm>
            <a:off x="2924711" y="1003300"/>
            <a:ext cx="6155789" cy="5308600"/>
          </a:xfrm>
          <a:prstGeom prst="rect">
            <a:avLst/>
          </a:prstGeom>
        </p:spPr>
      </p:pic>
      <p:sp>
        <p:nvSpPr>
          <p:cNvPr id="6" name="Rectangle 5"/>
          <p:cNvSpPr/>
          <p:nvPr/>
        </p:nvSpPr>
        <p:spPr>
          <a:xfrm>
            <a:off x="8352565" y="6542901"/>
            <a:ext cx="715235" cy="276999"/>
          </a:xfrm>
          <a:prstGeom prst="rect">
            <a:avLst/>
          </a:prstGeom>
        </p:spPr>
        <p:txBody>
          <a:bodyPr wrap="none">
            <a:spAutoFit/>
          </a:bodyPr>
          <a:lstStyle/>
          <a:p>
            <a:pPr algn="r"/>
            <a:r>
              <a:rPr lang="en-US" sz="1200" dirty="0" err="1" smtClean="0"/>
              <a:t>AntConc</a:t>
            </a:r>
            <a:endParaRPr lang="en-US" sz="1200" dirty="0"/>
          </a:p>
        </p:txBody>
      </p:sp>
      <p:sp>
        <p:nvSpPr>
          <p:cNvPr id="7" name="Content Placeholder 2"/>
          <p:cNvSpPr>
            <a:spLocks noGrp="1"/>
          </p:cNvSpPr>
          <p:nvPr>
            <p:ph idx="1"/>
          </p:nvPr>
        </p:nvSpPr>
        <p:spPr>
          <a:xfrm>
            <a:off x="457199" y="1117600"/>
            <a:ext cx="2416711" cy="5207000"/>
          </a:xfrm>
        </p:spPr>
        <p:txBody>
          <a:bodyPr>
            <a:normAutofit fontScale="92500" lnSpcReduction="10000"/>
          </a:bodyPr>
          <a:lstStyle/>
          <a:p>
            <a:r>
              <a:rPr lang="en-US" sz="2800" dirty="0" smtClean="0"/>
              <a:t>Unigrams</a:t>
            </a:r>
          </a:p>
          <a:p>
            <a:pPr lvl="1"/>
            <a:endParaRPr lang="en-US" sz="2800" dirty="0"/>
          </a:p>
          <a:p>
            <a:r>
              <a:rPr lang="en-US" sz="2800" dirty="0" smtClean="0"/>
              <a:t>Bigrams</a:t>
            </a:r>
          </a:p>
          <a:p>
            <a:endParaRPr lang="en-US" sz="2800" dirty="0"/>
          </a:p>
          <a:p>
            <a:r>
              <a:rPr lang="en-US" sz="2800" dirty="0" smtClean="0"/>
              <a:t>N-Grams</a:t>
            </a:r>
          </a:p>
          <a:p>
            <a:pPr lvl="1"/>
            <a:endParaRPr lang="en-US" sz="2800" i="1" dirty="0" smtClean="0"/>
          </a:p>
          <a:p>
            <a:r>
              <a:rPr lang="en-US" sz="2800" dirty="0" smtClean="0"/>
              <a:t>Collocations</a:t>
            </a:r>
          </a:p>
          <a:p>
            <a:endParaRPr lang="en-US" sz="2800" dirty="0"/>
          </a:p>
          <a:p>
            <a:r>
              <a:rPr lang="en-US" sz="2800" dirty="0" smtClean="0"/>
              <a:t>Regular</a:t>
            </a:r>
          </a:p>
          <a:p>
            <a:r>
              <a:rPr lang="en-US" sz="2800" dirty="0" smtClean="0"/>
              <a:t>Expressions</a:t>
            </a:r>
          </a:p>
          <a:p>
            <a:endParaRPr lang="en-US" sz="2800" dirty="0"/>
          </a:p>
          <a:p>
            <a:r>
              <a:rPr lang="en-US" sz="2800" dirty="0" smtClean="0"/>
              <a:t>“</a:t>
            </a:r>
            <a:r>
              <a:rPr lang="en-US" sz="2800" dirty="0" err="1" smtClean="0"/>
              <a:t>keyness</a:t>
            </a:r>
            <a:r>
              <a:rPr lang="en-US" sz="2800" dirty="0" smtClean="0"/>
              <a:t>”</a:t>
            </a:r>
          </a:p>
          <a:p>
            <a:endParaRPr lang="en-US" sz="2800" dirty="0" smtClean="0"/>
          </a:p>
          <a:p>
            <a:r>
              <a:rPr lang="en-US" sz="2800" dirty="0" smtClean="0"/>
              <a:t>Classes</a:t>
            </a:r>
          </a:p>
        </p:txBody>
      </p:sp>
    </p:spTree>
    <p:extLst>
      <p:ext uri="{BB962C8B-B14F-4D97-AF65-F5344CB8AC3E}">
        <p14:creationId xmlns:p14="http://schemas.microsoft.com/office/powerpoint/2010/main" val="404119292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Linguistic Resources</a:t>
            </a:r>
            <a:endParaRPr lang="en-US" dirty="0"/>
          </a:p>
        </p:txBody>
      </p:sp>
      <p:sp>
        <p:nvSpPr>
          <p:cNvPr id="3" name="Content Placeholder 2"/>
          <p:cNvSpPr>
            <a:spLocks noGrp="1"/>
          </p:cNvSpPr>
          <p:nvPr>
            <p:ph idx="1"/>
          </p:nvPr>
        </p:nvSpPr>
        <p:spPr/>
        <p:txBody>
          <a:bodyPr/>
          <a:lstStyle/>
          <a:p>
            <a:r>
              <a:rPr lang="en-US" dirty="0" smtClean="0"/>
              <a:t>Linguistic Inquiry and Word Count</a:t>
            </a:r>
          </a:p>
          <a:p>
            <a:pPr lvl="1"/>
            <a:r>
              <a:rPr lang="en-US" dirty="0" smtClean="0"/>
              <a:t>Dictionaries for: affective words (</a:t>
            </a:r>
            <a:r>
              <a:rPr lang="en-US" dirty="0" err="1" smtClean="0"/>
              <a:t>pos</a:t>
            </a:r>
            <a:r>
              <a:rPr lang="en-US" dirty="0" smtClean="0"/>
              <a:t> emotions, </a:t>
            </a:r>
            <a:r>
              <a:rPr lang="en-US" dirty="0" err="1" smtClean="0"/>
              <a:t>neg</a:t>
            </a:r>
            <a:r>
              <a:rPr lang="en-US" dirty="0" smtClean="0"/>
              <a:t> emotions); perceptual processes (see, hear, feel); biological processes (health, sex); work; leisure; death; religion; family &amp; friends</a:t>
            </a:r>
          </a:p>
          <a:p>
            <a:pPr lvl="1"/>
            <a:endParaRPr lang="en-US" dirty="0"/>
          </a:p>
          <a:p>
            <a:r>
              <a:rPr lang="en-US" dirty="0" smtClean="0"/>
              <a:t>General Inquirer</a:t>
            </a:r>
          </a:p>
          <a:p>
            <a:pPr lvl="1"/>
            <a:r>
              <a:rPr lang="en-US" dirty="0" smtClean="0"/>
              <a:t>Dictionaries for: pleasure; pain, arousal; virtue; vice; economics; legal; military; political, </a:t>
            </a:r>
            <a:r>
              <a:rPr lang="en-US" dirty="0" err="1" smtClean="0"/>
              <a:t>etc</a:t>
            </a:r>
            <a:r>
              <a:rPr lang="en-US" dirty="0" smtClean="0"/>
              <a:t> </a:t>
            </a:r>
            <a:r>
              <a:rPr lang="en-US" dirty="0" err="1" smtClean="0"/>
              <a:t>etc</a:t>
            </a:r>
            <a:r>
              <a:rPr lang="en-US" dirty="0" smtClean="0"/>
              <a:t> </a:t>
            </a:r>
            <a:r>
              <a:rPr lang="en-US" dirty="0" err="1" smtClean="0"/>
              <a:t>etc</a:t>
            </a:r>
            <a:endParaRPr lang="en-US" dirty="0" smtClean="0"/>
          </a:p>
          <a:p>
            <a:pPr lvl="1"/>
            <a:endParaRPr lang="en-US" dirty="0"/>
          </a:p>
          <a:p>
            <a:pPr lvl="1"/>
            <a:r>
              <a:rPr lang="en-US" dirty="0" smtClean="0">
                <a:solidFill>
                  <a:srgbClr val="FF00A7"/>
                </a:solidFill>
              </a:rPr>
              <a:t>BUT, dictionaries aren’t adapted to domain, to slang or informal language etc. </a:t>
            </a:r>
            <a:endParaRPr lang="en-US" dirty="0">
              <a:solidFill>
                <a:srgbClr val="FF00A7"/>
              </a:solidFill>
            </a:endParaRPr>
          </a:p>
        </p:txBody>
      </p:sp>
    </p:spTree>
    <p:extLst>
      <p:ext uri="{BB962C8B-B14F-4D97-AF65-F5344CB8AC3E}">
        <p14:creationId xmlns:p14="http://schemas.microsoft.com/office/powerpoint/2010/main" val="96594199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Analysis</a:t>
            </a:r>
            <a:endParaRPr lang="en-US" dirty="0"/>
          </a:p>
        </p:txBody>
      </p:sp>
      <p:sp>
        <p:nvSpPr>
          <p:cNvPr id="3" name="Content Placeholder 2"/>
          <p:cNvSpPr>
            <a:spLocks noGrp="1"/>
          </p:cNvSpPr>
          <p:nvPr>
            <p:ph idx="1"/>
          </p:nvPr>
        </p:nvSpPr>
        <p:spPr>
          <a:xfrm>
            <a:off x="457200" y="1117600"/>
            <a:ext cx="4648200" cy="4749800"/>
          </a:xfrm>
        </p:spPr>
        <p:txBody>
          <a:bodyPr/>
          <a:lstStyle/>
          <a:p>
            <a:r>
              <a:rPr lang="en-US" dirty="0" smtClean="0"/>
              <a:t>Part of Speech Tagging</a:t>
            </a:r>
          </a:p>
          <a:p>
            <a:pPr lvl="1"/>
            <a:r>
              <a:rPr lang="en-US" dirty="0" smtClean="0"/>
              <a:t>Count interesting things like superlatives, comparatives, prepositions, pronouns</a:t>
            </a:r>
          </a:p>
          <a:p>
            <a:pPr lvl="1"/>
            <a:r>
              <a:rPr lang="en-US" dirty="0" smtClean="0"/>
              <a:t>Use of word, e.g. “combat” N or V?</a:t>
            </a:r>
            <a:endParaRPr lang="en-US" dirty="0"/>
          </a:p>
        </p:txBody>
      </p:sp>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b="31481"/>
          <a:stretch/>
        </p:blipFill>
        <p:spPr>
          <a:xfrm>
            <a:off x="5410200" y="1219200"/>
            <a:ext cx="3622916" cy="1879600"/>
          </a:xfrm>
          <a:prstGeom prst="rect">
            <a:avLst/>
          </a:prstGeom>
        </p:spPr>
      </p:pic>
      <p:pic>
        <p:nvPicPr>
          <p:cNvPr id="5" name="Picture 4"/>
          <p:cNvPicPr>
            <a:picLocks noChangeAspect="1"/>
          </p:cNvPicPr>
          <p:nvPr/>
        </p:nvPicPr>
        <p:blipFill>
          <a:blip r:embed="rId5"/>
          <a:stretch>
            <a:fillRect/>
          </a:stretch>
        </p:blipFill>
        <p:spPr>
          <a:xfrm>
            <a:off x="685799" y="3352800"/>
            <a:ext cx="7773827" cy="3003780"/>
          </a:xfrm>
          <a:prstGeom prst="rect">
            <a:avLst/>
          </a:prstGeom>
        </p:spPr>
      </p:pic>
      <p:sp>
        <p:nvSpPr>
          <p:cNvPr id="6" name="Rectangle 5"/>
          <p:cNvSpPr/>
          <p:nvPr/>
        </p:nvSpPr>
        <p:spPr>
          <a:xfrm>
            <a:off x="2187816" y="6479690"/>
            <a:ext cx="6858000" cy="246221"/>
          </a:xfrm>
          <a:prstGeom prst="rect">
            <a:avLst/>
          </a:prstGeom>
        </p:spPr>
        <p:txBody>
          <a:bodyPr wrap="square">
            <a:spAutoFit/>
          </a:bodyPr>
          <a:lstStyle/>
          <a:p>
            <a:pPr algn="r"/>
            <a:r>
              <a:rPr lang="en-US" sz="1000" dirty="0"/>
              <a:t>https://</a:t>
            </a:r>
            <a:r>
              <a:rPr lang="en-US" sz="1000" dirty="0" err="1"/>
              <a:t>www.ling.upenn.edu</a:t>
            </a:r>
            <a:r>
              <a:rPr lang="en-US" sz="1000" dirty="0"/>
              <a:t>/courses/Fall_2003/ling001/</a:t>
            </a:r>
            <a:r>
              <a:rPr lang="en-US" sz="1000" dirty="0" err="1"/>
              <a:t>penn_treebank_pos.html</a:t>
            </a:r>
            <a:endParaRPr lang="en-US" sz="1000" dirty="0"/>
          </a:p>
        </p:txBody>
      </p:sp>
    </p:spTree>
    <p:extLst>
      <p:ext uri="{BB962C8B-B14F-4D97-AF65-F5344CB8AC3E}">
        <p14:creationId xmlns:p14="http://schemas.microsoft.com/office/powerpoint/2010/main" val="298661158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Analysis</a:t>
            </a:r>
            <a:endParaRPr lang="en-US" dirty="0"/>
          </a:p>
        </p:txBody>
      </p:sp>
      <p:sp>
        <p:nvSpPr>
          <p:cNvPr id="3" name="Content Placeholder 2"/>
          <p:cNvSpPr>
            <a:spLocks noGrp="1"/>
          </p:cNvSpPr>
          <p:nvPr>
            <p:ph idx="1"/>
          </p:nvPr>
        </p:nvSpPr>
        <p:spPr/>
        <p:txBody>
          <a:bodyPr/>
          <a:lstStyle/>
          <a:p>
            <a:r>
              <a:rPr lang="en-US" dirty="0" smtClean="0"/>
              <a:t>Named Entity Extraction</a:t>
            </a:r>
          </a:p>
          <a:p>
            <a:pPr lvl="1"/>
            <a:r>
              <a:rPr lang="en-US" dirty="0" smtClean="0"/>
              <a:t>Identify people, places, organizations as such</a:t>
            </a:r>
          </a:p>
          <a:p>
            <a:pPr lvl="1"/>
            <a:endParaRPr lang="en-US" dirty="0"/>
          </a:p>
          <a:p>
            <a:pPr lvl="1"/>
            <a:r>
              <a:rPr lang="en-US" dirty="0" smtClean="0"/>
              <a:t>Tough b/c of ambiguity in text, “Athens” GA or Greece?</a:t>
            </a:r>
          </a:p>
          <a:p>
            <a:pPr lvl="1"/>
            <a:endParaRPr lang="en-US" dirty="0"/>
          </a:p>
          <a:p>
            <a:pPr lvl="1"/>
            <a:r>
              <a:rPr lang="en-US" dirty="0" smtClean="0"/>
              <a:t>New names always coming into existence so dictionary lookup doesn’t extend well</a:t>
            </a:r>
          </a:p>
          <a:p>
            <a:pPr lvl="1"/>
            <a:endParaRPr lang="en-US" dirty="0"/>
          </a:p>
          <a:p>
            <a:pPr lvl="1"/>
            <a:endParaRPr lang="en-US" dirty="0"/>
          </a:p>
        </p:txBody>
      </p:sp>
      <p:pic>
        <p:nvPicPr>
          <p:cNvPr id="4" name="Picture 3"/>
          <p:cNvPicPr>
            <a:picLocks noChangeAspect="1"/>
          </p:cNvPicPr>
          <p:nvPr/>
        </p:nvPicPr>
        <p:blipFill>
          <a:blip r:embed="rId3"/>
          <a:stretch>
            <a:fillRect/>
          </a:stretch>
        </p:blipFill>
        <p:spPr>
          <a:xfrm>
            <a:off x="4762500" y="3670300"/>
            <a:ext cx="2730500" cy="1193800"/>
          </a:xfrm>
          <a:prstGeom prst="rect">
            <a:avLst/>
          </a:prstGeom>
        </p:spPr>
      </p:pic>
      <p:pic>
        <p:nvPicPr>
          <p:cNvPr id="5" name="Picture 4"/>
          <p:cNvPicPr>
            <a:picLocks noChangeAspect="1"/>
          </p:cNvPicPr>
          <p:nvPr/>
        </p:nvPicPr>
        <p:blipFill>
          <a:blip r:embed="rId4"/>
          <a:stretch>
            <a:fillRect/>
          </a:stretch>
        </p:blipFill>
        <p:spPr>
          <a:xfrm>
            <a:off x="4724400" y="5181600"/>
            <a:ext cx="3060700" cy="762000"/>
          </a:xfrm>
          <a:prstGeom prst="rect">
            <a:avLst/>
          </a:prstGeom>
        </p:spPr>
      </p:pic>
      <p:pic>
        <p:nvPicPr>
          <p:cNvPr id="6" name="Picture 5"/>
          <p:cNvPicPr>
            <a:picLocks noChangeAspect="1"/>
          </p:cNvPicPr>
          <p:nvPr/>
        </p:nvPicPr>
        <p:blipFill>
          <a:blip r:embed="rId5"/>
          <a:stretch>
            <a:fillRect/>
          </a:stretch>
        </p:blipFill>
        <p:spPr>
          <a:xfrm>
            <a:off x="1371600" y="4267200"/>
            <a:ext cx="1828800" cy="1828800"/>
          </a:xfrm>
          <a:prstGeom prst="rect">
            <a:avLst/>
          </a:prstGeom>
        </p:spPr>
      </p:pic>
    </p:spTree>
    <p:extLst>
      <p:ext uri="{BB962C8B-B14F-4D97-AF65-F5344CB8AC3E}">
        <p14:creationId xmlns:p14="http://schemas.microsoft.com/office/powerpoint/2010/main" val="303195071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Alchemy API</a:t>
            </a:r>
            <a:endParaRPr lang="en-US" dirty="0"/>
          </a:p>
        </p:txBody>
      </p:sp>
      <p:pic>
        <p:nvPicPr>
          <p:cNvPr id="4" name="Picture 3"/>
          <p:cNvPicPr>
            <a:picLocks noChangeAspect="1"/>
          </p:cNvPicPr>
          <p:nvPr/>
        </p:nvPicPr>
        <p:blipFill>
          <a:blip r:embed="rId3"/>
          <a:stretch>
            <a:fillRect/>
          </a:stretch>
        </p:blipFill>
        <p:spPr>
          <a:xfrm>
            <a:off x="0" y="1066800"/>
            <a:ext cx="9144000" cy="5335611"/>
          </a:xfrm>
          <a:prstGeom prst="rect">
            <a:avLst/>
          </a:prstGeom>
        </p:spPr>
      </p:pic>
    </p:spTree>
    <p:extLst>
      <p:ext uri="{BB962C8B-B14F-4D97-AF65-F5344CB8AC3E}">
        <p14:creationId xmlns:p14="http://schemas.microsoft.com/office/powerpoint/2010/main" val="359278268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Make a </a:t>
            </a:r>
            <a:r>
              <a:rPr lang="en-US" dirty="0" err="1" smtClean="0"/>
              <a:t>Wordcloud</a:t>
            </a:r>
            <a:r>
              <a:rPr lang="en-US" dirty="0" smtClean="0"/>
              <a:t>!</a:t>
            </a:r>
            <a:endParaRPr lang="en-US" dirty="0"/>
          </a:p>
        </p:txBody>
      </p:sp>
      <p:sp>
        <p:nvSpPr>
          <p:cNvPr id="3" name="Content Placeholder 2"/>
          <p:cNvSpPr>
            <a:spLocks noGrp="1"/>
          </p:cNvSpPr>
          <p:nvPr>
            <p:ph idx="1"/>
          </p:nvPr>
        </p:nvSpPr>
        <p:spPr/>
        <p:txBody>
          <a:bodyPr/>
          <a:lstStyle/>
          <a:p>
            <a:r>
              <a:rPr lang="en-US" dirty="0" smtClean="0"/>
              <a:t>On </a:t>
            </a:r>
            <a:r>
              <a:rPr lang="en-US" dirty="0" err="1" smtClean="0"/>
              <a:t>Github</a:t>
            </a:r>
            <a:r>
              <a:rPr lang="en-US" dirty="0" smtClean="0"/>
              <a:t> download </a:t>
            </a:r>
            <a:r>
              <a:rPr lang="en-US" dirty="0" err="1" smtClean="0"/>
              <a:t>sotu_words.txt</a:t>
            </a:r>
            <a:endParaRPr lang="en-US" dirty="0" smtClean="0"/>
          </a:p>
          <a:p>
            <a:endParaRPr lang="en-US" dirty="0"/>
          </a:p>
          <a:p>
            <a:r>
              <a:rPr lang="en-US" dirty="0" smtClean="0"/>
              <a:t>On Safari go to </a:t>
            </a:r>
            <a:r>
              <a:rPr lang="en-US" dirty="0" err="1" smtClean="0"/>
              <a:t>Wordle.net</a:t>
            </a:r>
            <a:endParaRPr lang="en-US" dirty="0" smtClean="0"/>
          </a:p>
          <a:p>
            <a:endParaRPr lang="en-US" dirty="0"/>
          </a:p>
          <a:p>
            <a:r>
              <a:rPr lang="en-US" dirty="0" smtClean="0"/>
              <a:t>Text analysis with </a:t>
            </a:r>
            <a:r>
              <a:rPr lang="en-US" dirty="0" err="1" smtClean="0"/>
              <a:t>AntConc</a:t>
            </a:r>
            <a:endParaRPr lang="en-US" dirty="0" smtClean="0"/>
          </a:p>
          <a:p>
            <a:pPr lvl="1"/>
            <a:r>
              <a:rPr lang="en-US" dirty="0">
                <a:hlinkClick r:id="rId3"/>
              </a:rPr>
              <a:t>http://www.laurenceanthony.net/software/antconc</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69082942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Text Processing</a:t>
            </a:r>
            <a:endParaRPr lang="en-US" dirty="0"/>
          </a:p>
        </p:txBody>
      </p:sp>
      <p:sp>
        <p:nvSpPr>
          <p:cNvPr id="3" name="Content Placeholder 2"/>
          <p:cNvSpPr>
            <a:spLocks noGrp="1"/>
          </p:cNvSpPr>
          <p:nvPr>
            <p:ph idx="1"/>
          </p:nvPr>
        </p:nvSpPr>
        <p:spPr/>
        <p:txBody>
          <a:bodyPr/>
          <a:lstStyle/>
          <a:p>
            <a:r>
              <a:rPr lang="en-US" dirty="0" smtClean="0"/>
              <a:t>Let’s Look at Sage Math Cloud &amp; </a:t>
            </a:r>
            <a:r>
              <a:rPr lang="en-US" dirty="0"/>
              <a:t>Some Python</a:t>
            </a:r>
            <a:r>
              <a:rPr lang="en-US" dirty="0" smtClean="0"/>
              <a:t>:</a:t>
            </a:r>
          </a:p>
          <a:p>
            <a:pPr lvl="1"/>
            <a:r>
              <a:rPr lang="en-US" dirty="0">
                <a:hlinkClick r:id="rId3"/>
              </a:rPr>
              <a:t>https://cloud.sagemath.com/projects/676b6f88-7161-4b9c-a300-30a07b99db8f</a:t>
            </a:r>
            <a:r>
              <a:rPr lang="en-US" dirty="0" smtClean="0">
                <a:hlinkClick r:id="rId3"/>
              </a:rPr>
              <a:t>/</a:t>
            </a:r>
            <a:r>
              <a:rPr lang="en-US" dirty="0" smtClean="0"/>
              <a:t> </a:t>
            </a:r>
          </a:p>
          <a:p>
            <a:endParaRPr lang="en-US" dirty="0"/>
          </a:p>
          <a:p>
            <a:r>
              <a:rPr lang="en-US" dirty="0" smtClean="0"/>
              <a:t>To get the </a:t>
            </a:r>
            <a:r>
              <a:rPr lang="en-US" dirty="0" err="1" smtClean="0"/>
              <a:t>Jupyter</a:t>
            </a:r>
            <a:r>
              <a:rPr lang="en-US" dirty="0" smtClean="0"/>
              <a:t> Notebook</a:t>
            </a:r>
            <a:r>
              <a:rPr lang="en-US" dirty="0"/>
              <a:t>: </a:t>
            </a:r>
            <a:endParaRPr lang="en-US" dirty="0" smtClean="0"/>
          </a:p>
          <a:p>
            <a:pPr lvl="1"/>
            <a:r>
              <a:rPr lang="en-US" dirty="0">
                <a:hlinkClick r:id="rId4"/>
              </a:rPr>
              <a:t>http://bit.ly/</a:t>
            </a:r>
            <a:r>
              <a:rPr lang="en-US" dirty="0" smtClean="0">
                <a:hlinkClick r:id="rId4"/>
              </a:rPr>
              <a:t>1AxQyqX</a:t>
            </a:r>
            <a:r>
              <a:rPr lang="en-US" dirty="0" smtClean="0"/>
              <a:t> </a:t>
            </a:r>
            <a:endParaRPr lang="en-US" dirty="0"/>
          </a:p>
        </p:txBody>
      </p:sp>
    </p:spTree>
    <p:extLst>
      <p:ext uri="{BB962C8B-B14F-4D97-AF65-F5344CB8AC3E}">
        <p14:creationId xmlns:p14="http://schemas.microsoft.com/office/powerpoint/2010/main" val="416398164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Visualization</a:t>
            </a:r>
            <a:endParaRPr lang="en-US" dirty="0"/>
          </a:p>
        </p:txBody>
      </p:sp>
      <p:sp>
        <p:nvSpPr>
          <p:cNvPr id="3" name="Content Placeholder 2"/>
          <p:cNvSpPr>
            <a:spLocks noGrp="1"/>
          </p:cNvSpPr>
          <p:nvPr>
            <p:ph idx="1"/>
          </p:nvPr>
        </p:nvSpPr>
        <p:spPr/>
        <p:txBody>
          <a:bodyPr/>
          <a:lstStyle/>
          <a:p>
            <a:r>
              <a:rPr lang="en-US" dirty="0" smtClean="0"/>
              <a:t>Data</a:t>
            </a:r>
          </a:p>
          <a:p>
            <a:pPr lvl="1"/>
            <a:r>
              <a:rPr lang="en-US" dirty="0" smtClean="0"/>
              <a:t>Twitter users discussing #immigration on April 11, 2015</a:t>
            </a:r>
          </a:p>
          <a:p>
            <a:pPr lvl="1"/>
            <a:endParaRPr lang="en-US" dirty="0"/>
          </a:p>
          <a:p>
            <a:pPr lvl="1"/>
            <a:r>
              <a:rPr lang="en-US" dirty="0" smtClean="0"/>
              <a:t>On </a:t>
            </a:r>
            <a:r>
              <a:rPr lang="en-US" dirty="0" err="1" smtClean="0"/>
              <a:t>Github</a:t>
            </a:r>
            <a:r>
              <a:rPr lang="en-US" dirty="0" smtClean="0"/>
              <a:t> download: immigration-</a:t>
            </a:r>
            <a:r>
              <a:rPr lang="en-US" dirty="0" err="1" smtClean="0"/>
              <a:t>combined.xlsx</a:t>
            </a:r>
            <a:endParaRPr lang="en-US" dirty="0" smtClean="0"/>
          </a:p>
          <a:p>
            <a:pPr lvl="1"/>
            <a:endParaRPr lang="en-US" dirty="0"/>
          </a:p>
          <a:p>
            <a:pPr lvl="1"/>
            <a:r>
              <a:rPr lang="en-US" dirty="0">
                <a:hlinkClick r:id="rId2"/>
              </a:rPr>
              <a:t>https://www.google.com/</a:t>
            </a:r>
            <a:r>
              <a:rPr lang="en-US" dirty="0" smtClean="0">
                <a:hlinkClick r:id="rId2"/>
              </a:rPr>
              <a:t>fusiontables</a:t>
            </a:r>
            <a:r>
              <a:rPr lang="en-US" dirty="0" smtClean="0"/>
              <a:t> </a:t>
            </a:r>
            <a:endParaRPr lang="en-US" dirty="0" smtClean="0"/>
          </a:p>
          <a:p>
            <a:pPr lvl="1"/>
            <a:endParaRPr lang="en-US" dirty="0" smtClean="0"/>
          </a:p>
          <a:p>
            <a:r>
              <a:rPr lang="en-US" dirty="0" smtClean="0"/>
              <a:t>Tools</a:t>
            </a:r>
          </a:p>
          <a:p>
            <a:pPr lvl="1"/>
            <a:r>
              <a:rPr lang="en-US" dirty="0" smtClean="0"/>
              <a:t>Google Fusion Tables</a:t>
            </a:r>
          </a:p>
          <a:p>
            <a:pPr lvl="1"/>
            <a:r>
              <a:rPr lang="en-US" dirty="0" err="1" smtClean="0"/>
              <a:t>Gephi</a:t>
            </a:r>
            <a:endParaRPr lang="en-US" dirty="0" smtClean="0"/>
          </a:p>
          <a:p>
            <a:pPr lvl="1"/>
            <a:r>
              <a:rPr lang="en-US" dirty="0" err="1" smtClean="0"/>
              <a:t>NodeXL</a:t>
            </a:r>
            <a:endParaRPr lang="en-US" dirty="0"/>
          </a:p>
          <a:p>
            <a:pPr lvl="1"/>
            <a:endParaRPr lang="en-US" dirty="0"/>
          </a:p>
          <a:p>
            <a:pPr lvl="1"/>
            <a:endParaRPr lang="en-US" dirty="0"/>
          </a:p>
        </p:txBody>
      </p:sp>
    </p:spTree>
    <p:extLst>
      <p:ext uri="{BB962C8B-B14F-4D97-AF65-F5344CB8AC3E}">
        <p14:creationId xmlns:p14="http://schemas.microsoft.com/office/powerpoint/2010/main" val="46126782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1371600"/>
            <a:ext cx="9144000" cy="4101778"/>
          </a:xfrm>
          <a:prstGeom prst="rect">
            <a:avLst/>
          </a:prstGeom>
        </p:spPr>
      </p:pic>
      <p:sp>
        <p:nvSpPr>
          <p:cNvPr id="5" name="Rectangle 4"/>
          <p:cNvSpPr/>
          <p:nvPr/>
        </p:nvSpPr>
        <p:spPr>
          <a:xfrm>
            <a:off x="7240915" y="5715000"/>
            <a:ext cx="1903085" cy="276999"/>
          </a:xfrm>
          <a:prstGeom prst="rect">
            <a:avLst/>
          </a:prstGeom>
        </p:spPr>
        <p:txBody>
          <a:bodyPr wrap="none">
            <a:spAutoFit/>
          </a:bodyPr>
          <a:lstStyle/>
          <a:p>
            <a:pPr algn="r"/>
            <a:r>
              <a:rPr lang="en-US" sz="1200" dirty="0">
                <a:latin typeface="Helvetica"/>
                <a:cs typeface="Helvetica"/>
              </a:rPr>
              <a:t>http://</a:t>
            </a:r>
            <a:r>
              <a:rPr lang="en-US" sz="1200" dirty="0" err="1">
                <a:latin typeface="Helvetica"/>
                <a:cs typeface="Helvetica"/>
              </a:rPr>
              <a:t>theyrule.net</a:t>
            </a:r>
            <a:r>
              <a:rPr lang="en-US" sz="1200" dirty="0">
                <a:latin typeface="Helvetica"/>
                <a:cs typeface="Helvetica"/>
              </a:rPr>
              <a:t>/</a:t>
            </a:r>
            <a:r>
              <a:rPr lang="en-US" sz="1200" dirty="0" err="1">
                <a:latin typeface="Helvetica"/>
                <a:cs typeface="Helvetica"/>
              </a:rPr>
              <a:t>drupal</a:t>
            </a:r>
            <a:r>
              <a:rPr lang="en-US" sz="1200" dirty="0">
                <a:latin typeface="Helvetica"/>
                <a:cs typeface="Helvetica"/>
              </a:rPr>
              <a:t>/</a:t>
            </a:r>
          </a:p>
        </p:txBody>
      </p:sp>
    </p:spTree>
    <p:extLst>
      <p:ext uri="{BB962C8B-B14F-4D97-AF65-F5344CB8AC3E}">
        <p14:creationId xmlns:p14="http://schemas.microsoft.com/office/powerpoint/2010/main" val="403287016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lvl="1"/>
            <a:endParaRPr lang="en-US" dirty="0"/>
          </a:p>
        </p:txBody>
      </p:sp>
    </p:spTree>
    <p:extLst>
      <p:ext uri="{BB962C8B-B14F-4D97-AF65-F5344CB8AC3E}">
        <p14:creationId xmlns:p14="http://schemas.microsoft.com/office/powerpoint/2010/main" val="12741858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139700"/>
            <a:ext cx="9144000" cy="6578417"/>
          </a:xfrm>
          <a:prstGeom prst="rect">
            <a:avLst/>
          </a:prstGeom>
        </p:spPr>
      </p:pic>
    </p:spTree>
    <p:extLst>
      <p:ext uri="{BB962C8B-B14F-4D97-AF65-F5344CB8AC3E}">
        <p14:creationId xmlns:p14="http://schemas.microsoft.com/office/powerpoint/2010/main" val="19728711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520700" y="0"/>
            <a:ext cx="8102600" cy="6680200"/>
          </a:xfrm>
          <a:prstGeom prst="rect">
            <a:avLst/>
          </a:prstGeom>
        </p:spPr>
      </p:pic>
      <p:sp>
        <p:nvSpPr>
          <p:cNvPr id="5" name="Rectangle 4"/>
          <p:cNvSpPr/>
          <p:nvPr/>
        </p:nvSpPr>
        <p:spPr>
          <a:xfrm>
            <a:off x="304800" y="6405771"/>
            <a:ext cx="8839200" cy="461665"/>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www.theatlantic.com</a:t>
            </a:r>
            <a:r>
              <a:rPr lang="en-US" sz="1200" dirty="0">
                <a:latin typeface="Helvetica"/>
                <a:cs typeface="Helvetica"/>
              </a:rPr>
              <a:t>/national/archive/2013/02/the-whole-dysfunctional-national-conversation-about-guns-on-twitter-in-one-interactive-graph/273499/</a:t>
            </a:r>
          </a:p>
        </p:txBody>
      </p:sp>
    </p:spTree>
    <p:extLst>
      <p:ext uri="{BB962C8B-B14F-4D97-AF65-F5344CB8AC3E}">
        <p14:creationId xmlns:p14="http://schemas.microsoft.com/office/powerpoint/2010/main" val="321872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Trusty Node-Link</a:t>
            </a:r>
            <a:endParaRPr lang="en-US" dirty="0"/>
          </a:p>
        </p:txBody>
      </p:sp>
      <p:pic>
        <p:nvPicPr>
          <p:cNvPr id="5" name="Picture 4"/>
          <p:cNvPicPr>
            <a:picLocks noChangeAspect="1"/>
          </p:cNvPicPr>
          <p:nvPr/>
        </p:nvPicPr>
        <p:blipFill>
          <a:blip r:embed="rId3"/>
          <a:stretch>
            <a:fillRect/>
          </a:stretch>
        </p:blipFill>
        <p:spPr>
          <a:xfrm>
            <a:off x="2235200" y="1143000"/>
            <a:ext cx="4381500" cy="4851400"/>
          </a:xfrm>
          <a:prstGeom prst="rect">
            <a:avLst/>
          </a:prstGeom>
        </p:spPr>
      </p:pic>
      <p:pic>
        <p:nvPicPr>
          <p:cNvPr id="6" name="Picture 5">
            <a:hlinkClick r:id="rId4"/>
          </p:cNvPr>
          <p:cNvPicPr>
            <a:picLocks noChangeAspect="1"/>
          </p:cNvPicPr>
          <p:nvPr/>
        </p:nvPicPr>
        <p:blipFill>
          <a:blip r:embed="rId5"/>
          <a:stretch>
            <a:fillRect/>
          </a:stretch>
        </p:blipFill>
        <p:spPr>
          <a:xfrm>
            <a:off x="1498600" y="838200"/>
            <a:ext cx="6210300" cy="5880100"/>
          </a:xfrm>
          <a:prstGeom prst="rect">
            <a:avLst/>
          </a:prstGeom>
        </p:spPr>
      </p:pic>
    </p:spTree>
    <p:extLst>
      <p:ext uri="{BB962C8B-B14F-4D97-AF65-F5344CB8AC3E}">
        <p14:creationId xmlns:p14="http://schemas.microsoft.com/office/powerpoint/2010/main" val="397898239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FACE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52160</TotalTime>
  <Words>4356</Words>
  <Application>Microsoft Macintosh PowerPoint</Application>
  <PresentationFormat>On-screen Show (4:3)</PresentationFormat>
  <Paragraphs>383</Paragraphs>
  <Slides>60</Slides>
  <Notes>52</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Trusty Node-Link</vt:lpstr>
      <vt:lpstr>Directed / Self directed</vt:lpstr>
      <vt:lpstr>PowerPoint Presentation</vt:lpstr>
      <vt:lpstr>Nomenclature</vt:lpstr>
      <vt:lpstr>Force Directed Layouts</vt:lpstr>
      <vt:lpstr>PowerPoint Presentation</vt:lpstr>
      <vt:lpstr>Node-Link Pro/Cons</vt:lpstr>
      <vt:lpstr>Adjacency Matrices</vt:lpstr>
      <vt:lpstr>PowerPoint Presentation</vt:lpstr>
      <vt:lpstr>PowerPoint Presentation</vt:lpstr>
      <vt:lpstr>PowerPoint Presentation</vt:lpstr>
      <vt:lpstr>Timeline Graphical Conventions</vt:lpstr>
      <vt:lpstr>PowerPoint Presentation</vt:lpstr>
      <vt:lpstr>PowerPoint Presentation</vt:lpstr>
      <vt:lpstr>PowerPoint Presentation</vt:lpstr>
      <vt:lpstr>PowerPoint Presentation</vt:lpstr>
      <vt:lpstr>PowerPoint Presentation</vt:lpstr>
      <vt:lpstr>Inspiration</vt:lpstr>
      <vt:lpstr>Tools</vt:lpstr>
      <vt:lpstr>PowerPoint Presentation</vt:lpstr>
      <vt:lpstr>What’s Different about Text?</vt:lpstr>
      <vt:lpstr>PowerPoint Presentation</vt:lpstr>
      <vt:lpstr>Counts + Comparison</vt:lpstr>
      <vt:lpstr>Counts Over Time + Semantics</vt:lpstr>
      <vt:lpstr>Counts + Maps</vt:lpstr>
      <vt:lpstr>PowerPoint Presentation</vt:lpstr>
      <vt:lpstr>PowerPoint Presentation</vt:lpstr>
      <vt:lpstr>Networks</vt:lpstr>
      <vt:lpstr>PowerPoint Presentation</vt:lpstr>
      <vt:lpstr>PowerPoint Presentation</vt:lpstr>
      <vt:lpstr>Wordles</vt:lpstr>
      <vt:lpstr>PowerPoint Presentation</vt:lpstr>
      <vt:lpstr>PowerPoint Presentation</vt:lpstr>
      <vt:lpstr>PowerPoint Presentation</vt:lpstr>
      <vt:lpstr>PowerPoint Presentation</vt:lpstr>
      <vt:lpstr>Word Tree</vt:lpstr>
      <vt:lpstr>News Views</vt:lpstr>
      <vt:lpstr>Timeline Curator</vt:lpstr>
      <vt:lpstr>PowerPoint Presentation</vt:lpstr>
      <vt:lpstr>PowerPoint Presentation</vt:lpstr>
      <vt:lpstr>Processing Text</vt:lpstr>
      <vt:lpstr>Text Processing Pipeline</vt:lpstr>
      <vt:lpstr>Pipeline Pointers</vt:lpstr>
      <vt:lpstr>Counting Stuff </vt:lpstr>
      <vt:lpstr>Linguistic Resources</vt:lpstr>
      <vt:lpstr>Advanced Analysis</vt:lpstr>
      <vt:lpstr>Advanced Analysis</vt:lpstr>
      <vt:lpstr>Alchemy API</vt:lpstr>
      <vt:lpstr>Let’s Make a Wordcloud!</vt:lpstr>
      <vt:lpstr>Advanced Text Processing</vt:lpstr>
      <vt:lpstr>Network Visualization</vt:lpstr>
      <vt:lpstr>Questions?</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569</cp:revision>
  <cp:lastPrinted>2015-03-09T21:09:22Z</cp:lastPrinted>
  <dcterms:created xsi:type="dcterms:W3CDTF">2011-09-25T22:28:55Z</dcterms:created>
  <dcterms:modified xsi:type="dcterms:W3CDTF">2015-10-26T21:30:17Z</dcterms:modified>
</cp:coreProperties>
</file>